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657" r:id="rId2"/>
    <p:sldId id="715" r:id="rId3"/>
    <p:sldId id="747" r:id="rId4"/>
    <p:sldId id="746" r:id="rId5"/>
    <p:sldId id="731" r:id="rId6"/>
    <p:sldId id="778" r:id="rId7"/>
    <p:sldId id="779" r:id="rId8"/>
    <p:sldId id="780" r:id="rId9"/>
    <p:sldId id="781" r:id="rId10"/>
    <p:sldId id="674" r:id="rId11"/>
    <p:sldId id="672" r:id="rId12"/>
    <p:sldId id="676" r:id="rId13"/>
    <p:sldId id="730" r:id="rId14"/>
    <p:sldId id="729" r:id="rId15"/>
    <p:sldId id="728" r:id="rId16"/>
    <p:sldId id="744" r:id="rId17"/>
    <p:sldId id="723" r:id="rId18"/>
    <p:sldId id="722" r:id="rId19"/>
    <p:sldId id="733" r:id="rId20"/>
    <p:sldId id="725" r:id="rId21"/>
    <p:sldId id="737" r:id="rId22"/>
    <p:sldId id="738" r:id="rId23"/>
    <p:sldId id="739" r:id="rId24"/>
    <p:sldId id="743" r:id="rId25"/>
    <p:sldId id="782" r:id="rId26"/>
    <p:sldId id="783" r:id="rId27"/>
    <p:sldId id="785" r:id="rId28"/>
    <p:sldId id="784" r:id="rId29"/>
    <p:sldId id="741" r:id="rId30"/>
    <p:sldId id="727" r:id="rId31"/>
    <p:sldId id="734" r:id="rId32"/>
    <p:sldId id="735" r:id="rId33"/>
    <p:sldId id="736" r:id="rId34"/>
    <p:sldId id="786" r:id="rId35"/>
    <p:sldId id="749" r:id="rId36"/>
    <p:sldId id="750" r:id="rId37"/>
    <p:sldId id="751" r:id="rId38"/>
    <p:sldId id="752" r:id="rId39"/>
    <p:sldId id="753" r:id="rId40"/>
    <p:sldId id="754" r:id="rId41"/>
    <p:sldId id="755" r:id="rId42"/>
    <p:sldId id="756" r:id="rId43"/>
    <p:sldId id="787" r:id="rId44"/>
    <p:sldId id="757" r:id="rId45"/>
    <p:sldId id="758" r:id="rId46"/>
    <p:sldId id="759" r:id="rId47"/>
    <p:sldId id="760" r:id="rId48"/>
    <p:sldId id="761" r:id="rId49"/>
    <p:sldId id="762" r:id="rId50"/>
    <p:sldId id="763" r:id="rId51"/>
    <p:sldId id="764" r:id="rId52"/>
    <p:sldId id="765" r:id="rId53"/>
    <p:sldId id="766" r:id="rId54"/>
    <p:sldId id="767" r:id="rId55"/>
    <p:sldId id="788" r:id="rId56"/>
    <p:sldId id="768" r:id="rId57"/>
    <p:sldId id="769" r:id="rId58"/>
    <p:sldId id="770" r:id="rId59"/>
    <p:sldId id="789" r:id="rId60"/>
    <p:sldId id="790" r:id="rId61"/>
    <p:sldId id="791" r:id="rId62"/>
    <p:sldId id="792" r:id="rId63"/>
    <p:sldId id="793" r:id="rId64"/>
    <p:sldId id="794" r:id="rId65"/>
    <p:sldId id="795" r:id="rId66"/>
    <p:sldId id="771" r:id="rId67"/>
    <p:sldId id="772" r:id="rId68"/>
    <p:sldId id="773" r:id="rId69"/>
    <p:sldId id="774" r:id="rId70"/>
    <p:sldId id="775" r:id="rId71"/>
    <p:sldId id="776" r:id="rId72"/>
    <p:sldId id="777" r:id="rId73"/>
    <p:sldId id="796" r:id="rId74"/>
    <p:sldId id="797" r:id="rId75"/>
    <p:sldId id="798" r:id="rId76"/>
    <p:sldId id="799" r:id="rId77"/>
    <p:sldId id="800" r:id="rId78"/>
    <p:sldId id="801" r:id="rId79"/>
    <p:sldId id="802" r:id="rId80"/>
  </p:sldIdLst>
  <p:sldSz cx="9144000" cy="6858000" type="screen4x3"/>
  <p:notesSz cx="6669088" cy="9928225"/>
  <p:defaultTextStyle>
    <a:defPPr>
      <a:defRPr lang="ru-RU"/>
    </a:defPPr>
    <a:lvl1pPr algn="l" rtl="0" fontAlgn="base">
      <a:spcBef>
        <a:spcPct val="0"/>
      </a:spcBef>
      <a:spcAft>
        <a:spcPct val="0"/>
      </a:spcAft>
      <a:defRPr sz="2000" b="1" kern="1200">
        <a:solidFill>
          <a:schemeClr val="bg2"/>
        </a:solidFill>
        <a:latin typeface="Arial" charset="0"/>
        <a:ea typeface="+mn-ea"/>
        <a:cs typeface="+mn-cs"/>
      </a:defRPr>
    </a:lvl1pPr>
    <a:lvl2pPr marL="457200" algn="l" rtl="0" fontAlgn="base">
      <a:spcBef>
        <a:spcPct val="0"/>
      </a:spcBef>
      <a:spcAft>
        <a:spcPct val="0"/>
      </a:spcAft>
      <a:defRPr sz="2000" b="1" kern="1200">
        <a:solidFill>
          <a:schemeClr val="bg2"/>
        </a:solidFill>
        <a:latin typeface="Arial" charset="0"/>
        <a:ea typeface="+mn-ea"/>
        <a:cs typeface="+mn-cs"/>
      </a:defRPr>
    </a:lvl2pPr>
    <a:lvl3pPr marL="914400" algn="l" rtl="0" fontAlgn="base">
      <a:spcBef>
        <a:spcPct val="0"/>
      </a:spcBef>
      <a:spcAft>
        <a:spcPct val="0"/>
      </a:spcAft>
      <a:defRPr sz="2000" b="1" kern="1200">
        <a:solidFill>
          <a:schemeClr val="bg2"/>
        </a:solidFill>
        <a:latin typeface="Arial" charset="0"/>
        <a:ea typeface="+mn-ea"/>
        <a:cs typeface="+mn-cs"/>
      </a:defRPr>
    </a:lvl3pPr>
    <a:lvl4pPr marL="1371600" algn="l" rtl="0" fontAlgn="base">
      <a:spcBef>
        <a:spcPct val="0"/>
      </a:spcBef>
      <a:spcAft>
        <a:spcPct val="0"/>
      </a:spcAft>
      <a:defRPr sz="2000" b="1" kern="1200">
        <a:solidFill>
          <a:schemeClr val="bg2"/>
        </a:solidFill>
        <a:latin typeface="Arial" charset="0"/>
        <a:ea typeface="+mn-ea"/>
        <a:cs typeface="+mn-cs"/>
      </a:defRPr>
    </a:lvl4pPr>
    <a:lvl5pPr marL="1828800" algn="l" rtl="0" fontAlgn="base">
      <a:spcBef>
        <a:spcPct val="0"/>
      </a:spcBef>
      <a:spcAft>
        <a:spcPct val="0"/>
      </a:spcAft>
      <a:defRPr sz="2000" b="1" kern="1200">
        <a:solidFill>
          <a:schemeClr val="bg2"/>
        </a:solidFill>
        <a:latin typeface="Arial" charset="0"/>
        <a:ea typeface="+mn-ea"/>
        <a:cs typeface="+mn-cs"/>
      </a:defRPr>
    </a:lvl5pPr>
    <a:lvl6pPr marL="2286000" algn="l" defTabSz="914400" rtl="0" eaLnBrk="1" latinLnBrk="0" hangingPunct="1">
      <a:defRPr sz="2000" b="1" kern="1200">
        <a:solidFill>
          <a:schemeClr val="bg2"/>
        </a:solidFill>
        <a:latin typeface="Arial" charset="0"/>
        <a:ea typeface="+mn-ea"/>
        <a:cs typeface="+mn-cs"/>
      </a:defRPr>
    </a:lvl6pPr>
    <a:lvl7pPr marL="2743200" algn="l" defTabSz="914400" rtl="0" eaLnBrk="1" latinLnBrk="0" hangingPunct="1">
      <a:defRPr sz="2000" b="1" kern="1200">
        <a:solidFill>
          <a:schemeClr val="bg2"/>
        </a:solidFill>
        <a:latin typeface="Arial" charset="0"/>
        <a:ea typeface="+mn-ea"/>
        <a:cs typeface="+mn-cs"/>
      </a:defRPr>
    </a:lvl7pPr>
    <a:lvl8pPr marL="3200400" algn="l" defTabSz="914400" rtl="0" eaLnBrk="1" latinLnBrk="0" hangingPunct="1">
      <a:defRPr sz="2000" b="1" kern="1200">
        <a:solidFill>
          <a:schemeClr val="bg2"/>
        </a:solidFill>
        <a:latin typeface="Arial" charset="0"/>
        <a:ea typeface="+mn-ea"/>
        <a:cs typeface="+mn-cs"/>
      </a:defRPr>
    </a:lvl8pPr>
    <a:lvl9pPr marL="3657600" algn="l" defTabSz="914400" rtl="0" eaLnBrk="1" latinLnBrk="0" hangingPunct="1">
      <a:defRPr sz="2000" b="1" kern="1200">
        <a:solidFill>
          <a:schemeClr val="bg2"/>
        </a:solidFill>
        <a:latin typeface="Arial" charset="0"/>
        <a:ea typeface="+mn-ea"/>
        <a:cs typeface="+mn-cs"/>
      </a:defRPr>
    </a:lvl9pPr>
  </p:defaultTextStyle>
  <p:extLst>
    <p:ext uri="{EFAFB233-063F-42B5-8137-9DF3F51BA10A}">
      <p15:sldGuideLst xmlns:p15="http://schemas.microsoft.com/office/powerpoint/2012/main" xmlns="">
        <p15:guide id="1" orient="horz" pos="2139">
          <p15:clr>
            <a:srgbClr val="A4A3A4"/>
          </p15:clr>
        </p15:guide>
        <p15:guide id="2" pos="2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CC00"/>
    <a:srgbClr val="003300"/>
    <a:srgbClr val="99CCFF"/>
    <a:srgbClr val="FFFF66"/>
    <a:srgbClr val="FFCC99"/>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autoAdjust="0"/>
  </p:normalViewPr>
  <p:slideViewPr>
    <p:cSldViewPr snapToGrid="0">
      <p:cViewPr>
        <p:scale>
          <a:sx n="100" d="100"/>
          <a:sy n="100" d="100"/>
        </p:scale>
        <p:origin x="-1104" y="-24"/>
      </p:cViewPr>
      <p:guideLst>
        <p:guide orient="horz" pos="2139"/>
        <p:guide pos="2895"/>
      </p:guideLst>
    </p:cSldViewPr>
  </p:slideViewPr>
  <p:outlineViewPr>
    <p:cViewPr>
      <p:scale>
        <a:sx n="66" d="100"/>
        <a:sy n="66" d="100"/>
      </p:scale>
      <p:origin x="0" y="4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ru-RU"/>
          </a:p>
        </p:txBody>
      </p:sp>
      <p:sp>
        <p:nvSpPr>
          <p:cNvPr id="4099"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ru-RU"/>
          </a:p>
        </p:txBody>
      </p:sp>
      <p:sp>
        <p:nvSpPr>
          <p:cNvPr id="4100" name="Rectangle 4"/>
          <p:cNvSpPr>
            <a:spLocks noGrp="1" noChangeArrowheads="1"/>
          </p:cNvSpPr>
          <p:nvPr>
            <p:ph type="ftr" sz="quarter" idx="2"/>
          </p:nvPr>
        </p:nvSpPr>
        <p:spPr bwMode="auto">
          <a:xfrm>
            <a:off x="0"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ru-RU"/>
          </a:p>
        </p:txBody>
      </p:sp>
      <p:sp>
        <p:nvSpPr>
          <p:cNvPr id="4101" name="Rectangle 5"/>
          <p:cNvSpPr>
            <a:spLocks noGrp="1" noChangeArrowheads="1"/>
          </p:cNvSpPr>
          <p:nvPr>
            <p:ph type="sldNum" sz="quarter" idx="3"/>
          </p:nvPr>
        </p:nvSpPr>
        <p:spPr bwMode="auto">
          <a:xfrm>
            <a:off x="3779838" y="9431338"/>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F5127B9D-1D72-43DD-9827-B095B9DC3DE6}" type="slidenum">
              <a:rPr lang="ru-RU"/>
              <a:pPr>
                <a:defRPr/>
              </a:pPr>
              <a:t>‹#›</a:t>
            </a:fld>
            <a:endParaRPr lang="ru-RU"/>
          </a:p>
        </p:txBody>
      </p:sp>
    </p:spTree>
    <p:extLst>
      <p:ext uri="{BB962C8B-B14F-4D97-AF65-F5344CB8AC3E}">
        <p14:creationId xmlns:p14="http://schemas.microsoft.com/office/powerpoint/2010/main" val="639656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ru-RU"/>
          </a:p>
        </p:txBody>
      </p:sp>
      <p:sp>
        <p:nvSpPr>
          <p:cNvPr id="26627" name="Rectangle 3"/>
          <p:cNvSpPr>
            <a:spLocks noGrp="1" noChangeArrowheads="1"/>
          </p:cNvSpPr>
          <p:nvPr>
            <p:ph type="dt" idx="1"/>
          </p:nvPr>
        </p:nvSpPr>
        <p:spPr bwMode="auto">
          <a:xfrm>
            <a:off x="38100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ru-RU"/>
          </a:p>
        </p:txBody>
      </p:sp>
      <p:sp>
        <p:nvSpPr>
          <p:cNvPr id="43012" name="Rectangle 4"/>
          <p:cNvSpPr>
            <a:spLocks noGrp="1" noRot="1" noChangeAspect="1" noChangeArrowheads="1" noTextEdit="1"/>
          </p:cNvSpPr>
          <p:nvPr>
            <p:ph type="sldImg" idx="2"/>
          </p:nvPr>
        </p:nvSpPr>
        <p:spPr bwMode="auto">
          <a:xfrm>
            <a:off x="863600" y="762000"/>
            <a:ext cx="4978400" cy="37338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400" y="4724400"/>
            <a:ext cx="4876800" cy="449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6630" name="Rectangle 6"/>
          <p:cNvSpPr>
            <a:spLocks noGrp="1" noChangeArrowheads="1"/>
          </p:cNvSpPr>
          <p:nvPr>
            <p:ph type="ftr" sz="quarter" idx="4"/>
          </p:nvPr>
        </p:nvSpPr>
        <p:spPr bwMode="auto">
          <a:xfrm>
            <a:off x="0" y="94503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ru-RU"/>
          </a:p>
        </p:txBody>
      </p:sp>
      <p:sp>
        <p:nvSpPr>
          <p:cNvPr id="26631" name="Rectangle 7"/>
          <p:cNvSpPr>
            <a:spLocks noGrp="1" noChangeArrowheads="1"/>
          </p:cNvSpPr>
          <p:nvPr>
            <p:ph type="sldNum" sz="quarter" idx="5"/>
          </p:nvPr>
        </p:nvSpPr>
        <p:spPr bwMode="auto">
          <a:xfrm>
            <a:off x="3810000" y="94503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F3ED7302-D887-471E-9152-DDA538BDBA28}" type="slidenum">
              <a:rPr lang="ru-RU"/>
              <a:pPr>
                <a:defRPr/>
              </a:pPr>
              <a:t>‹#›</a:t>
            </a:fld>
            <a:endParaRPr lang="ru-RU"/>
          </a:p>
        </p:txBody>
      </p:sp>
    </p:spTree>
    <p:extLst>
      <p:ext uri="{BB962C8B-B14F-4D97-AF65-F5344CB8AC3E}">
        <p14:creationId xmlns:p14="http://schemas.microsoft.com/office/powerpoint/2010/main" val="3449064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7C191FA-A887-45A0-B760-C80139C07957}" type="slidenum">
              <a:rPr lang="ru-RU" smtClean="0"/>
              <a:pPr/>
              <a:t>1</a:t>
            </a:fld>
            <a:endParaRPr lang="ru-RU"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D6AB2E2-B29D-45AE-A336-CACFB1F87BF8}" type="slidenum">
              <a:rPr lang="ru-RU" smtClean="0"/>
              <a:pPr/>
              <a:t>11</a:t>
            </a:fld>
            <a:endParaRPr lang="ru-RU"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12</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13</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14</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15</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16</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17</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18</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19</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20</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1C4E477-0D46-4936-A1CB-797146096088}" type="slidenum">
              <a:rPr lang="ru-RU" smtClean="0"/>
              <a:pPr/>
              <a:t>2</a:t>
            </a:fld>
            <a:endParaRPr lang="ru-RU"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21</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22</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23</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24</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25</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753586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26</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413857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27</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77991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28</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848308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29</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30</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1C4E477-0D46-4936-A1CB-797146096088}" type="slidenum">
              <a:rPr lang="ru-RU" smtClean="0"/>
              <a:pPr/>
              <a:t>4</a:t>
            </a:fld>
            <a:endParaRPr lang="ru-RU"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654911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31</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32</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33</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34</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170934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888E058-9DF2-4631-BB71-3F1C8D5D86E4}" type="slidenum">
              <a:rPr lang="ru-RU" smtClean="0"/>
              <a:pPr/>
              <a:t>35</a:t>
            </a:fld>
            <a:endParaRPr lang="ru-RU"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258436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888E058-9DF2-4631-BB71-3F1C8D5D86E4}" type="slidenum">
              <a:rPr lang="ru-RU" smtClean="0"/>
              <a:pPr/>
              <a:t>36</a:t>
            </a:fld>
            <a:endParaRPr lang="ru-RU"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84240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1C4E477-0D46-4936-A1CB-797146096088}" type="slidenum">
              <a:rPr lang="ru-RU" smtClean="0"/>
              <a:pPr/>
              <a:t>5</a:t>
            </a:fld>
            <a:endParaRPr lang="ru-RU"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1C4E477-0D46-4936-A1CB-797146096088}" type="slidenum">
              <a:rPr lang="ru-RU" smtClean="0"/>
              <a:pPr/>
              <a:t>6</a:t>
            </a:fld>
            <a:endParaRPr lang="ru-RU"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89474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1C4E477-0D46-4936-A1CB-797146096088}" type="slidenum">
              <a:rPr lang="ru-RU" smtClean="0"/>
              <a:pPr/>
              <a:t>7</a:t>
            </a:fld>
            <a:endParaRPr lang="ru-RU"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25799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8</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24988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C88BDA-7BC5-4E9D-9C83-903B3CFFC419}" type="slidenum">
              <a:rPr lang="ru-RU" smtClean="0"/>
              <a:pPr/>
              <a:t>9</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306986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888E058-9DF2-4631-BB71-3F1C8D5D86E4}" type="slidenum">
              <a:rPr lang="ru-RU" smtClean="0"/>
              <a:pPr/>
              <a:t>10</a:t>
            </a:fld>
            <a:endParaRPr lang="ru-RU"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685800" y="2286000"/>
            <a:ext cx="7772400" cy="1143000"/>
          </a:xfrm>
        </p:spPr>
        <p:txBody>
          <a:bodyPr/>
          <a:lstStyle>
            <a:lvl1pPr>
              <a:defRPr/>
            </a:lvl1pPr>
          </a:lstStyle>
          <a:p>
            <a:r>
              <a:rPr lang="ru-RU" smtClean="0"/>
              <a:t>Образец заголовка</a:t>
            </a:r>
            <a:endParaRPr lang="ru-RU"/>
          </a:p>
        </p:txBody>
      </p:sp>
      <p:sp>
        <p:nvSpPr>
          <p:cNvPr id="1198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0200" y="609600"/>
            <a:ext cx="1997075" cy="56149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842000" cy="56149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762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904875" y="966788"/>
            <a:ext cx="7772400" cy="5257800"/>
          </a:xfrm>
        </p:spPr>
        <p:txBody>
          <a:bodyPr/>
          <a:lstStyle/>
          <a:p>
            <a:pPr lvl="0"/>
            <a:r>
              <a:rPr lang="ru-RU" noProof="0" smtClean="0"/>
              <a:t>Вставка рисунка SmartArt</a:t>
            </a:r>
            <a:endParaRPr lang="ru-RU"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762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904875" y="966788"/>
            <a:ext cx="7772400" cy="5257800"/>
          </a:xfrm>
        </p:spPr>
        <p:txBody>
          <a:bodyPr/>
          <a:lstStyle/>
          <a:p>
            <a:pPr lvl="0"/>
            <a:r>
              <a:rPr lang="ru-RU" noProof="0" smtClean="0"/>
              <a:t>Вставка таблицы</a:t>
            </a:r>
            <a:endParaRPr lang="ru-RU"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9400" y="609600"/>
            <a:ext cx="60960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2819400" y="1981200"/>
            <a:ext cx="6096000" cy="4114800"/>
          </a:xfrm>
        </p:spPr>
        <p:txBody>
          <a:bodyPr/>
          <a:lstStyle/>
          <a:p>
            <a:pPr lvl="0"/>
            <a:endParaRPr lang="ru-RU" noProof="0" smtClean="0"/>
          </a:p>
        </p:txBody>
      </p:sp>
      <p:sp>
        <p:nvSpPr>
          <p:cNvPr id="4" name="Rectangle 5"/>
          <p:cNvSpPr>
            <a:spLocks noGrp="1" noChangeArrowheads="1"/>
          </p:cNvSpPr>
          <p:nvPr>
            <p:ph type="dt" sz="half" idx="10"/>
          </p:nvPr>
        </p:nvSpPr>
        <p:spPr>
          <a:xfrm>
            <a:off x="304800" y="6248400"/>
            <a:ext cx="1905000" cy="457200"/>
          </a:xfrm>
          <a:prstGeom prst="rect">
            <a:avLst/>
          </a:prstGeom>
        </p:spPr>
        <p:txBody>
          <a:bodyPr/>
          <a:lstStyle>
            <a:lvl1pPr>
              <a:defRPr/>
            </a:lvl1pPr>
          </a:lstStyle>
          <a:p>
            <a:pPr>
              <a:defRPr/>
            </a:pPr>
            <a:endParaRPr lang="ru-RU"/>
          </a:p>
        </p:txBody>
      </p:sp>
      <p:sp>
        <p:nvSpPr>
          <p:cNvPr id="5" name="Rectangle 6"/>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ru-RU"/>
          </a:p>
        </p:txBody>
      </p:sp>
      <p:sp>
        <p:nvSpPr>
          <p:cNvPr id="6" name="Rectangle 7"/>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5D2E842-15AD-4B67-B185-62DFB1A3B7D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04875" y="966788"/>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67275" y="966788"/>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67511">
              <a:srgbClr val="FFDBBF"/>
            </a:gs>
            <a:gs pos="8755">
              <a:schemeClr val="tx1"/>
            </a:gs>
            <a:gs pos="18788">
              <a:schemeClr val="tx1"/>
            </a:gs>
            <a:gs pos="77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904875" y="966788"/>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xStyles>
    <p:titleStyle>
      <a:lvl1pPr algn="ctr" rtl="0" eaLnBrk="0" fontAlgn="base" hangingPunct="0">
        <a:spcBef>
          <a:spcPct val="0"/>
        </a:spcBef>
        <a:spcAft>
          <a:spcPct val="0"/>
        </a:spcAft>
        <a:defRPr sz="2000" b="1">
          <a:solidFill>
            <a:schemeClr val="bg2"/>
          </a:solidFill>
          <a:latin typeface="+mj-lt"/>
          <a:ea typeface="+mj-ea"/>
          <a:cs typeface="+mj-cs"/>
        </a:defRPr>
      </a:lvl1pPr>
      <a:lvl2pPr algn="ctr" rtl="0" eaLnBrk="0" fontAlgn="base" hangingPunct="0">
        <a:spcBef>
          <a:spcPct val="0"/>
        </a:spcBef>
        <a:spcAft>
          <a:spcPct val="0"/>
        </a:spcAft>
        <a:defRPr sz="2000" b="1">
          <a:solidFill>
            <a:schemeClr val="bg2"/>
          </a:solidFill>
          <a:latin typeface="Arial" charset="0"/>
        </a:defRPr>
      </a:lvl2pPr>
      <a:lvl3pPr algn="ctr" rtl="0" eaLnBrk="0" fontAlgn="base" hangingPunct="0">
        <a:spcBef>
          <a:spcPct val="0"/>
        </a:spcBef>
        <a:spcAft>
          <a:spcPct val="0"/>
        </a:spcAft>
        <a:defRPr sz="2000" b="1">
          <a:solidFill>
            <a:schemeClr val="bg2"/>
          </a:solidFill>
          <a:latin typeface="Arial" charset="0"/>
        </a:defRPr>
      </a:lvl3pPr>
      <a:lvl4pPr algn="ctr" rtl="0" eaLnBrk="0" fontAlgn="base" hangingPunct="0">
        <a:spcBef>
          <a:spcPct val="0"/>
        </a:spcBef>
        <a:spcAft>
          <a:spcPct val="0"/>
        </a:spcAft>
        <a:defRPr sz="2000" b="1">
          <a:solidFill>
            <a:schemeClr val="bg2"/>
          </a:solidFill>
          <a:latin typeface="Arial" charset="0"/>
        </a:defRPr>
      </a:lvl4pPr>
      <a:lvl5pPr algn="ctr" rtl="0" eaLnBrk="0" fontAlgn="base" hangingPunct="0">
        <a:spcBef>
          <a:spcPct val="0"/>
        </a:spcBef>
        <a:spcAft>
          <a:spcPct val="0"/>
        </a:spcAft>
        <a:defRPr sz="2000" b="1">
          <a:solidFill>
            <a:schemeClr val="bg2"/>
          </a:solidFill>
          <a:latin typeface="Arial" charset="0"/>
        </a:defRPr>
      </a:lvl5pPr>
      <a:lvl6pPr marL="457200" algn="ctr" rtl="0" eaLnBrk="1" fontAlgn="base" hangingPunct="1">
        <a:spcBef>
          <a:spcPct val="0"/>
        </a:spcBef>
        <a:spcAft>
          <a:spcPct val="0"/>
        </a:spcAft>
        <a:defRPr sz="2000" b="1">
          <a:solidFill>
            <a:schemeClr val="bg2"/>
          </a:solidFill>
          <a:latin typeface="Arial" charset="0"/>
        </a:defRPr>
      </a:lvl6pPr>
      <a:lvl7pPr marL="914400" algn="ctr" rtl="0" eaLnBrk="1" fontAlgn="base" hangingPunct="1">
        <a:spcBef>
          <a:spcPct val="0"/>
        </a:spcBef>
        <a:spcAft>
          <a:spcPct val="0"/>
        </a:spcAft>
        <a:defRPr sz="2000" b="1">
          <a:solidFill>
            <a:schemeClr val="bg2"/>
          </a:solidFill>
          <a:latin typeface="Arial" charset="0"/>
        </a:defRPr>
      </a:lvl7pPr>
      <a:lvl8pPr marL="1371600" algn="ctr" rtl="0" eaLnBrk="1" fontAlgn="base" hangingPunct="1">
        <a:spcBef>
          <a:spcPct val="0"/>
        </a:spcBef>
        <a:spcAft>
          <a:spcPct val="0"/>
        </a:spcAft>
        <a:defRPr sz="2000" b="1">
          <a:solidFill>
            <a:schemeClr val="bg2"/>
          </a:solidFill>
          <a:latin typeface="Arial" charset="0"/>
        </a:defRPr>
      </a:lvl8pPr>
      <a:lvl9pPr marL="1828800" algn="ctr" rtl="0" eaLnBrk="1" fontAlgn="base" hangingPunct="1">
        <a:spcBef>
          <a:spcPct val="0"/>
        </a:spcBef>
        <a:spcAft>
          <a:spcPct val="0"/>
        </a:spcAft>
        <a:defRPr sz="2000" b="1">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2"/>
          </a:solidFill>
          <a:latin typeface="+mn-lt"/>
        </a:defRPr>
      </a:lvl2pPr>
      <a:lvl3pPr marL="1143000" indent="-228600" algn="l" rtl="0" eaLnBrk="0" fontAlgn="base" hangingPunct="0">
        <a:spcBef>
          <a:spcPct val="20000"/>
        </a:spcBef>
        <a:spcAft>
          <a:spcPct val="0"/>
        </a:spcAft>
        <a:buChar char="•"/>
        <a:defRPr sz="2400" b="1">
          <a:solidFill>
            <a:schemeClr val="bg2"/>
          </a:solidFill>
          <a:latin typeface="+mn-lt"/>
        </a:defRPr>
      </a:lvl3pPr>
      <a:lvl4pPr marL="1600200" indent="-228600" algn="l" rtl="0" eaLnBrk="0" fontAlgn="base" hangingPunct="0">
        <a:spcBef>
          <a:spcPct val="20000"/>
        </a:spcBef>
        <a:spcAft>
          <a:spcPct val="0"/>
        </a:spcAft>
        <a:buChar char="–"/>
        <a:defRPr sz="2000" b="1">
          <a:solidFill>
            <a:schemeClr val="bg2"/>
          </a:solidFill>
          <a:latin typeface="+mn-lt"/>
        </a:defRPr>
      </a:lvl4pPr>
      <a:lvl5pPr marL="2057400" indent="-228600" algn="l" rtl="0" eaLnBrk="0" fontAlgn="base" hangingPunct="0">
        <a:spcBef>
          <a:spcPct val="20000"/>
        </a:spcBef>
        <a:spcAft>
          <a:spcPct val="0"/>
        </a:spcAft>
        <a:buChar char="»"/>
        <a:defRPr sz="2000" b="1">
          <a:solidFill>
            <a:schemeClr val="bg2"/>
          </a:solidFill>
          <a:latin typeface="+mn-lt"/>
        </a:defRPr>
      </a:lvl5pPr>
      <a:lvl6pPr marL="2514600" indent="-228600" algn="l" rtl="0" eaLnBrk="1" fontAlgn="base" hangingPunct="1">
        <a:spcBef>
          <a:spcPct val="20000"/>
        </a:spcBef>
        <a:spcAft>
          <a:spcPct val="0"/>
        </a:spcAft>
        <a:buChar char="»"/>
        <a:defRPr b="1">
          <a:solidFill>
            <a:schemeClr val="bg2"/>
          </a:solidFill>
          <a:latin typeface="+mn-lt"/>
        </a:defRPr>
      </a:lvl6pPr>
      <a:lvl7pPr marL="2971800" indent="-228600" algn="l" rtl="0" eaLnBrk="1" fontAlgn="base" hangingPunct="1">
        <a:spcBef>
          <a:spcPct val="20000"/>
        </a:spcBef>
        <a:spcAft>
          <a:spcPct val="0"/>
        </a:spcAft>
        <a:buChar char="»"/>
        <a:defRPr b="1">
          <a:solidFill>
            <a:schemeClr val="bg2"/>
          </a:solidFill>
          <a:latin typeface="+mn-lt"/>
        </a:defRPr>
      </a:lvl7pPr>
      <a:lvl8pPr marL="3429000" indent="-228600" algn="l" rtl="0" eaLnBrk="1" fontAlgn="base" hangingPunct="1">
        <a:spcBef>
          <a:spcPct val="20000"/>
        </a:spcBef>
        <a:spcAft>
          <a:spcPct val="0"/>
        </a:spcAft>
        <a:buChar char="»"/>
        <a:defRPr b="1">
          <a:solidFill>
            <a:schemeClr val="bg2"/>
          </a:solidFill>
          <a:latin typeface="+mn-lt"/>
        </a:defRPr>
      </a:lvl8pPr>
      <a:lvl9pPr marL="3886200" indent="-228600" algn="l" rtl="0" eaLnBrk="1" fontAlgn="base" hangingPunct="1">
        <a:spcBef>
          <a:spcPct val="20000"/>
        </a:spcBef>
        <a:spcAft>
          <a:spcPct val="0"/>
        </a:spcAft>
        <a:buChar char="»"/>
        <a:defRPr b="1">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consultantplus://offline/ref=90BF163152A8793757DC210E784EB0F9E0EFBE71F0341B22EEA28B0A55891C5E6C06C76707DB47CF2CF23A4DCBC1A5572CD7DF2EFC21268FVDB5H"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8.e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image" Target="../media/image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oleObject" Target="../embeddings/oleObject10.bin"/><Relationship Id="rId4" Type="http://schemas.openxmlformats.org/officeDocument/2006/relationships/image" Target="../media/image13.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image" Target="../media/image1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0.emf"/><Relationship Id="rId5" Type="http://schemas.openxmlformats.org/officeDocument/2006/relationships/oleObject" Target="../embeddings/oleObject16.bin"/><Relationship Id="rId4" Type="http://schemas.openxmlformats.org/officeDocument/2006/relationships/image" Target="../media/image19.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2.emf"/><Relationship Id="rId5" Type="http://schemas.openxmlformats.org/officeDocument/2006/relationships/oleObject" Target="../embeddings/oleObject18.bin"/><Relationship Id="rId4" Type="http://schemas.openxmlformats.org/officeDocument/2006/relationships/image" Target="../media/image2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image" Target="../media/image23.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26.emf"/><Relationship Id="rId5" Type="http://schemas.openxmlformats.org/officeDocument/2006/relationships/oleObject" Target="../embeddings/oleObject22.bin"/><Relationship Id="rId4" Type="http://schemas.openxmlformats.org/officeDocument/2006/relationships/image" Target="../media/image25.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image" Target="../media/image27.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back"/>
          <p:cNvPicPr>
            <a:picLocks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6"/>
          <p:cNvSpPr>
            <a:spLocks noGrp="1" noChangeArrowheads="1"/>
          </p:cNvSpPr>
          <p:nvPr>
            <p:ph type="ctrTitle"/>
          </p:nvPr>
        </p:nvSpPr>
        <p:spPr>
          <a:xfrm>
            <a:off x="611188" y="1557338"/>
            <a:ext cx="8208962" cy="4319587"/>
          </a:xfrm>
        </p:spPr>
        <p:txBody>
          <a:bodyPr/>
          <a:lstStyle/>
          <a:p>
            <a:pPr eaLnBrk="1" hangingPunct="1"/>
            <a:r>
              <a:rPr lang="ru-RU" sz="3600" dirty="0" smtClean="0"/>
              <a:t>Юридическая техники </a:t>
            </a:r>
            <a:br>
              <a:rPr lang="ru-RU" sz="3600" dirty="0" smtClean="0"/>
            </a:br>
            <a:r>
              <a:rPr lang="ru-RU" sz="3600" dirty="0" smtClean="0"/>
              <a:t>при подготовке муниципальных правовых актов</a:t>
            </a:r>
            <a:endParaRPr lang="ru-RU" sz="2400" dirty="0" smtClean="0">
              <a:solidFill>
                <a:schemeClr val="bg1"/>
              </a:solidFill>
            </a:endParaRPr>
          </a:p>
        </p:txBody>
      </p:sp>
      <p:pic>
        <p:nvPicPr>
          <p:cNvPr id="3076" name="Picture 9"/>
          <p:cNvPicPr>
            <a:picLocks noChangeAspect="1" noChangeArrowheads="1"/>
          </p:cNvPicPr>
          <p:nvPr/>
        </p:nvPicPr>
        <p:blipFill>
          <a:blip r:embed="rId4" cstate="print"/>
          <a:srcRect/>
          <a:stretch>
            <a:fillRect/>
          </a:stretch>
        </p:blipFill>
        <p:spPr bwMode="auto">
          <a:xfrm>
            <a:off x="4006850" y="260350"/>
            <a:ext cx="112871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7350" y="650875"/>
            <a:ext cx="9217025" cy="1157288"/>
          </a:xfrm>
        </p:spPr>
        <p:txBody>
          <a:bodyPr/>
          <a:lstStyle/>
          <a:p>
            <a:r>
              <a:rPr lang="ru-RU" dirty="0" smtClean="0">
                <a:solidFill>
                  <a:schemeClr val="bg1"/>
                </a:solidFill>
              </a:rPr>
              <a:t/>
            </a:r>
            <a:br>
              <a:rPr lang="ru-RU" dirty="0" smtClean="0">
                <a:solidFill>
                  <a:schemeClr val="bg1"/>
                </a:solidFill>
              </a:rPr>
            </a:br>
            <a:endParaRPr lang="ru-RU" dirty="0" smtClean="0">
              <a:solidFill>
                <a:schemeClr val="bg1"/>
              </a:solidFill>
            </a:endParaRPr>
          </a:p>
        </p:txBody>
      </p:sp>
      <p:sp>
        <p:nvSpPr>
          <p:cNvPr id="5" name="Rectangle 3"/>
          <p:cNvSpPr txBox="1">
            <a:spLocks noChangeArrowheads="1"/>
          </p:cNvSpPr>
          <p:nvPr/>
        </p:nvSpPr>
        <p:spPr bwMode="auto">
          <a:xfrm>
            <a:off x="611188" y="2052638"/>
            <a:ext cx="9217025" cy="3687762"/>
          </a:xfrm>
          <a:prstGeom prst="rect">
            <a:avLst/>
          </a:prstGeom>
          <a:noFill/>
          <a:ln w="9525">
            <a:noFill/>
            <a:miter lim="800000"/>
            <a:headEnd/>
            <a:tailEnd/>
          </a:ln>
        </p:spPr>
        <p:txBody>
          <a:bodyPr anchor="ctr"/>
          <a:lstStyle/>
          <a:p>
            <a:pPr algn="ctr" eaLnBrk="0" hangingPunct="0">
              <a:defRPr/>
            </a:pPr>
            <a:endParaRPr lang="ru-RU" kern="0" dirty="0">
              <a:latin typeface="+mj-lt"/>
              <a:ea typeface="+mj-ea"/>
              <a:cs typeface="+mj-cs"/>
            </a:endParaRPr>
          </a:p>
        </p:txBody>
      </p:sp>
      <p:sp>
        <p:nvSpPr>
          <p:cNvPr id="7" name="Rectangle 3"/>
          <p:cNvSpPr txBox="1">
            <a:spLocks noChangeArrowheads="1"/>
          </p:cNvSpPr>
          <p:nvPr/>
        </p:nvSpPr>
        <p:spPr bwMode="auto">
          <a:xfrm>
            <a:off x="295275" y="1889125"/>
            <a:ext cx="9001125" cy="3648075"/>
          </a:xfrm>
          <a:prstGeom prst="rect">
            <a:avLst/>
          </a:prstGeom>
          <a:noFill/>
          <a:ln w="9525">
            <a:noFill/>
            <a:miter lim="800000"/>
            <a:headEnd/>
            <a:tailEnd/>
          </a:ln>
        </p:spPr>
        <p:txBody>
          <a:bodyPr anchor="ctr"/>
          <a:lstStyle/>
          <a:p>
            <a:pPr algn="ctr" eaLnBrk="0" hangingPunct="0">
              <a:defRPr/>
            </a:pPr>
            <a:endParaRPr lang="ru-RU" sz="2400" kern="0" dirty="0">
              <a:latin typeface="+mj-lt"/>
              <a:ea typeface="+mj-ea"/>
              <a:cs typeface="+mj-cs"/>
            </a:endParaRPr>
          </a:p>
        </p:txBody>
      </p:sp>
      <p:sp>
        <p:nvSpPr>
          <p:cNvPr id="9" name="Rectangle 3"/>
          <p:cNvSpPr txBox="1">
            <a:spLocks noChangeArrowheads="1"/>
          </p:cNvSpPr>
          <p:nvPr/>
        </p:nvSpPr>
        <p:spPr bwMode="auto">
          <a:xfrm>
            <a:off x="315913" y="647700"/>
            <a:ext cx="8391525" cy="5295900"/>
          </a:xfrm>
          <a:prstGeom prst="rect">
            <a:avLst/>
          </a:prstGeom>
          <a:noFill/>
          <a:ln w="9525">
            <a:noFill/>
            <a:miter lim="800000"/>
            <a:headEnd/>
            <a:tailEnd/>
          </a:ln>
        </p:spPr>
        <p:txBody>
          <a:bodyPr anchor="ctr"/>
          <a:lstStyle/>
          <a:p>
            <a:pPr algn="ctr">
              <a:defRPr/>
            </a:pPr>
            <a:r>
              <a:rPr lang="ru-RU" kern="0" dirty="0" smtClean="0"/>
              <a:t>Муниципальные нормативные правовые акты создаются на </a:t>
            </a:r>
            <a:r>
              <a:rPr lang="ru-RU" kern="0" dirty="0"/>
              <a:t>бумажном носителе и в электронной форме</a:t>
            </a:r>
          </a:p>
          <a:p>
            <a:pPr>
              <a:lnSpc>
                <a:spcPct val="150000"/>
              </a:lnSpc>
              <a:defRPr/>
            </a:pPr>
            <a:endParaRPr lang="ru-RU" dirty="0" smtClean="0"/>
          </a:p>
          <a:p>
            <a:pPr algn="ctr"/>
            <a:r>
              <a:rPr lang="ru-RU" dirty="0" smtClean="0">
                <a:solidFill>
                  <a:srgbClr val="FF0000"/>
                </a:solidFill>
              </a:rPr>
              <a:t>Для </a:t>
            </a:r>
            <a:r>
              <a:rPr lang="ru-RU" dirty="0">
                <a:solidFill>
                  <a:srgbClr val="FF0000"/>
                </a:solidFill>
              </a:rPr>
              <a:t>создания документов </a:t>
            </a:r>
            <a:r>
              <a:rPr lang="ru-RU" dirty="0" smtClean="0">
                <a:solidFill>
                  <a:srgbClr val="FF0000"/>
                </a:solidFill>
              </a:rPr>
              <a:t>используются свободно </a:t>
            </a:r>
            <a:r>
              <a:rPr lang="ru-RU" dirty="0">
                <a:solidFill>
                  <a:srgbClr val="FF0000"/>
                </a:solidFill>
              </a:rPr>
              <a:t>распространяемые бесплатные </a:t>
            </a:r>
            <a:r>
              <a:rPr lang="ru-RU" dirty="0" smtClean="0">
                <a:solidFill>
                  <a:srgbClr val="FF0000"/>
                </a:solidFill>
              </a:rPr>
              <a:t>шрифты размером 12 – 14. </a:t>
            </a:r>
          </a:p>
          <a:p>
            <a:pPr algn="ctr"/>
            <a:endParaRPr lang="ru-RU" dirty="0" smtClean="0"/>
          </a:p>
          <a:p>
            <a:pPr algn="ctr"/>
            <a:r>
              <a:rPr lang="ru-RU" dirty="0" smtClean="0"/>
              <a:t>Для таблиц допустим шрифт меньшего размера.</a:t>
            </a:r>
          </a:p>
          <a:p>
            <a:pPr algn="ctr"/>
            <a:r>
              <a:rPr lang="ru-RU" dirty="0" smtClean="0"/>
              <a:t>Курсив, выделение и подчеркивание текста в актах, как правило, не используется.</a:t>
            </a:r>
          </a:p>
          <a:p>
            <a:endParaRPr lang="ru-RU" dirty="0">
              <a:solidFill>
                <a:srgbClr val="FF0000"/>
              </a:solidFill>
            </a:endParaRPr>
          </a:p>
          <a:p>
            <a:pPr algn="just">
              <a:defRPr/>
            </a:pPr>
            <a:r>
              <a:rPr lang="ru-RU" dirty="0" smtClean="0"/>
              <a:t>Ранее использовали только шрифт </a:t>
            </a:r>
            <a:r>
              <a:rPr lang="ru-RU" dirty="0" err="1" smtClean="0"/>
              <a:t>Times</a:t>
            </a:r>
            <a:r>
              <a:rPr lang="ru-RU" dirty="0" smtClean="0"/>
              <a:t> </a:t>
            </a:r>
            <a:r>
              <a:rPr lang="ru-RU" dirty="0" err="1" smtClean="0"/>
              <a:t>New</a:t>
            </a:r>
            <a:r>
              <a:rPr lang="ru-RU" dirty="0" smtClean="0"/>
              <a:t> </a:t>
            </a:r>
            <a:r>
              <a:rPr lang="ru-RU" dirty="0" err="1" smtClean="0"/>
              <a:t>Roman</a:t>
            </a:r>
            <a:r>
              <a:rPr lang="ru-RU" dirty="0" smtClean="0"/>
              <a:t> </a:t>
            </a:r>
            <a:br>
              <a:rPr lang="ru-RU" dirty="0" smtClean="0"/>
            </a:br>
            <a:r>
              <a:rPr lang="ru-RU" dirty="0" smtClean="0"/>
              <a:t>в размере – 14.</a:t>
            </a:r>
          </a:p>
          <a:p>
            <a:pPr algn="ctr">
              <a:defRPr/>
            </a:pPr>
            <a:endParaRPr lang="ru-RU" dirty="0"/>
          </a:p>
          <a:p>
            <a:pPr algn="just"/>
            <a:r>
              <a:rPr lang="ru-RU" dirty="0"/>
              <a:t>При создании документа на двух и более страницах вторую и последующие страницы </a:t>
            </a:r>
            <a:r>
              <a:rPr lang="ru-RU" dirty="0" smtClean="0"/>
              <a:t>нумеруют, номера </a:t>
            </a:r>
            <a:r>
              <a:rPr lang="ru-RU" dirty="0"/>
              <a:t>страниц проставляются посередине верхнего поля документа на расстоянии не менее 10 мм от верхнего края листа</a:t>
            </a:r>
            <a:r>
              <a:rPr lang="ru-RU" dirty="0" smtClean="0"/>
              <a:t>.</a:t>
            </a:r>
            <a:endParaRPr lang="ru-RU" kern="0" dirty="0">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11188" y="2052638"/>
            <a:ext cx="9217025" cy="3687762"/>
          </a:xfrm>
          <a:prstGeom prst="rect">
            <a:avLst/>
          </a:prstGeom>
          <a:noFill/>
          <a:ln w="9525">
            <a:noFill/>
            <a:miter lim="800000"/>
            <a:headEnd/>
            <a:tailEnd/>
          </a:ln>
        </p:spPr>
        <p:txBody>
          <a:bodyPr anchor="ctr"/>
          <a:lstStyle/>
          <a:p>
            <a:pPr algn="ctr" eaLnBrk="0" hangingPunct="0">
              <a:defRPr/>
            </a:pPr>
            <a:endParaRPr lang="ru-RU" kern="0" dirty="0">
              <a:latin typeface="+mj-lt"/>
              <a:ea typeface="+mj-ea"/>
              <a:cs typeface="+mj-cs"/>
            </a:endParaRPr>
          </a:p>
        </p:txBody>
      </p:sp>
      <p:sp>
        <p:nvSpPr>
          <p:cNvPr id="11" name="Заголовок 1"/>
          <p:cNvSpPr>
            <a:spLocks noGrp="1"/>
          </p:cNvSpPr>
          <p:nvPr>
            <p:ph type="title"/>
          </p:nvPr>
        </p:nvSpPr>
        <p:spPr>
          <a:xfrm>
            <a:off x="1174230" y="206947"/>
            <a:ext cx="7127345" cy="990600"/>
          </a:xfrm>
        </p:spPr>
        <p:txBody>
          <a:bodyPr>
            <a:normAutofit fontScale="90000"/>
          </a:bodyPr>
          <a:lstStyle/>
          <a:p>
            <a:pPr algn="ct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smtClean="0">
                <a:cs typeface="Times New Roman" panose="02020603050405020304" pitchFamily="18" charset="0"/>
              </a:rPr>
              <a:t>ОФОРМЛЕНИЕ ПРОЕКТА ПРАВОВОГО АКТА </a:t>
            </a:r>
            <a:br>
              <a:rPr lang="ru-RU" sz="2700" b="1" dirty="0" smtClean="0">
                <a:cs typeface="Times New Roman" panose="02020603050405020304" pitchFamily="18" charset="0"/>
              </a:rPr>
            </a:br>
            <a:r>
              <a:rPr lang="ru-RU" sz="2700" dirty="0" smtClean="0">
                <a:solidFill>
                  <a:srgbClr val="172FE3"/>
                </a:solidFill>
                <a:cs typeface="Times New Roman" panose="02020603050405020304" pitchFamily="18" charset="0"/>
              </a:rPr>
              <a:t>Шрифт, поля, нумерация страниц</a:t>
            </a: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 </a:t>
            </a:r>
          </a:p>
        </p:txBody>
      </p:sp>
      <p:sp>
        <p:nvSpPr>
          <p:cNvPr id="12" name="Прямоугольник 11"/>
          <p:cNvSpPr/>
          <p:nvPr/>
        </p:nvSpPr>
        <p:spPr>
          <a:xfrm>
            <a:off x="864668" y="1678558"/>
            <a:ext cx="3327400" cy="4521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ru-RU" dirty="0" smtClean="0">
              <a:solidFill>
                <a:schemeClr val="tx1"/>
              </a:solidFill>
            </a:endParaRPr>
          </a:p>
          <a:p>
            <a:endParaRPr lang="ru-RU" dirty="0" smtClean="0">
              <a:solidFill>
                <a:schemeClr val="tx1"/>
              </a:solidFill>
            </a:endParaRPr>
          </a:p>
          <a:p>
            <a:endParaRPr lang="ru-RU" b="1" dirty="0" smtClean="0">
              <a:solidFill>
                <a:schemeClr val="tx1"/>
              </a:solidFill>
            </a:endParaRPr>
          </a:p>
          <a:p>
            <a:pPr algn="ctr"/>
            <a:r>
              <a:rPr lang="ru-RU" b="1" dirty="0" smtClean="0">
                <a:solidFill>
                  <a:srgbClr val="FF0000"/>
                </a:solidFill>
                <a:latin typeface="Times New Roman" panose="02020603050405020304" pitchFamily="18" charset="0"/>
                <a:cs typeface="Times New Roman" panose="02020603050405020304" pitchFamily="18" charset="0"/>
              </a:rPr>
              <a:t>Поля</a:t>
            </a:r>
            <a:r>
              <a:rPr lang="ru-RU" b="1" dirty="0" smtClean="0">
                <a:solidFill>
                  <a:srgbClr val="FF0000"/>
                </a:solidFill>
              </a:rPr>
              <a:t>:</a:t>
            </a:r>
          </a:p>
          <a:p>
            <a:pPr algn="ctr"/>
            <a:endParaRPr lang="ru-RU" dirty="0">
              <a:solidFill>
                <a:srgbClr val="FF0000"/>
              </a:solidFill>
            </a:endParaRPr>
          </a:p>
          <a:p>
            <a:pPr algn="ctr"/>
            <a:endParaRPr lang="ru-RU" b="1" dirty="0" smtClean="0">
              <a:solidFill>
                <a:srgbClr val="FF0000"/>
              </a:solidFill>
            </a:endParaRPr>
          </a:p>
          <a:p>
            <a:r>
              <a:rPr lang="ru-RU" dirty="0" smtClean="0">
                <a:solidFill>
                  <a:schemeClr val="tx1"/>
                </a:solidFill>
              </a:rPr>
              <a:t>                          2</a:t>
            </a:r>
            <a:endParaRPr lang="ru-RU" b="1" dirty="0" smtClean="0">
              <a:solidFill>
                <a:schemeClr val="tx1"/>
              </a:solidFill>
            </a:endParaRPr>
          </a:p>
          <a:p>
            <a:r>
              <a:rPr lang="ru-RU" dirty="0" smtClean="0">
                <a:solidFill>
                  <a:schemeClr val="tx1"/>
                </a:solidFill>
              </a:rPr>
              <a:t>                           </a:t>
            </a:r>
          </a:p>
          <a:p>
            <a:r>
              <a:rPr lang="ru-RU" dirty="0" smtClean="0">
                <a:solidFill>
                  <a:schemeClr val="tx1"/>
                </a:solidFill>
              </a:rPr>
              <a:t>                        222   </a:t>
            </a:r>
            <a:endParaRPr lang="ru-RU" dirty="0">
              <a:solidFill>
                <a:schemeClr val="tx1"/>
              </a:solidFill>
            </a:endParaRPr>
          </a:p>
          <a:p>
            <a:endParaRPr lang="ru-RU" dirty="0">
              <a:solidFill>
                <a:schemeClr val="tx1"/>
              </a:solidFill>
            </a:endParaRPr>
          </a:p>
          <a:p>
            <a:endParaRPr lang="ru-RU" dirty="0" smtClean="0">
              <a:solidFill>
                <a:schemeClr val="tx1"/>
              </a:solidFill>
            </a:endParaRPr>
          </a:p>
          <a:p>
            <a:endParaRPr lang="ru-RU" dirty="0">
              <a:solidFill>
                <a:schemeClr val="tx1"/>
              </a:solidFill>
            </a:endParaRPr>
          </a:p>
          <a:p>
            <a:endParaRPr lang="ru-RU" sz="1500" dirty="0" smtClean="0">
              <a:solidFill>
                <a:schemeClr val="tx1"/>
              </a:solidFill>
            </a:endParaRPr>
          </a:p>
          <a:p>
            <a:r>
              <a:rPr lang="ru-RU" sz="1500" dirty="0" smtClean="0">
                <a:solidFill>
                  <a:schemeClr val="tx1"/>
                </a:solidFill>
              </a:rPr>
              <a:t>                                      </a:t>
            </a:r>
            <a:endParaRPr lang="ru-RU" sz="1500" dirty="0">
              <a:solidFill>
                <a:schemeClr val="tx1"/>
              </a:solidFill>
            </a:endParaRPr>
          </a:p>
          <a:p>
            <a:pPr algn="r"/>
            <a:r>
              <a:rPr lang="ru-RU" dirty="0" smtClean="0">
                <a:solidFill>
                  <a:schemeClr val="tx1"/>
                </a:solidFill>
              </a:rPr>
              <a:t>  3                                       </a:t>
            </a:r>
            <a:r>
              <a:rPr lang="ru-RU" sz="1600" dirty="0" smtClean="0">
                <a:solidFill>
                  <a:schemeClr val="tx1"/>
                </a:solidFill>
              </a:rPr>
              <a:t>1,5</a:t>
            </a:r>
            <a:endParaRPr lang="ru-RU" sz="1600" dirty="0">
              <a:solidFill>
                <a:schemeClr val="tx1"/>
              </a:solidFill>
            </a:endParaRPr>
          </a:p>
          <a:p>
            <a:pPr algn="ctr"/>
            <a:endParaRPr lang="ru-RU" dirty="0" smtClean="0">
              <a:solidFill>
                <a:schemeClr val="tx1"/>
              </a:solidFill>
            </a:endParaRPr>
          </a:p>
          <a:p>
            <a:pPr algn="ctr"/>
            <a:endParaRPr lang="ru-RU" dirty="0">
              <a:solidFill>
                <a:schemeClr val="tx1"/>
              </a:solidFill>
            </a:endParaRPr>
          </a:p>
          <a:p>
            <a:pPr algn="ctr"/>
            <a:endParaRPr lang="ru-RU" dirty="0" smtClean="0">
              <a:solidFill>
                <a:schemeClr val="tx1"/>
              </a:solidFill>
            </a:endParaRPr>
          </a:p>
          <a:p>
            <a:pPr algn="ctr"/>
            <a:r>
              <a:rPr lang="ru-RU" dirty="0" smtClean="0">
                <a:solidFill>
                  <a:schemeClr val="tx1"/>
                </a:solidFill>
              </a:rPr>
              <a:t>2</a:t>
            </a:r>
            <a:endParaRPr lang="ru-RU" dirty="0">
              <a:solidFill>
                <a:schemeClr val="tx1"/>
              </a:solidFill>
            </a:endParaRPr>
          </a:p>
          <a:p>
            <a:pPr algn="ctr"/>
            <a:r>
              <a:rPr lang="ru-RU" dirty="0" smtClean="0">
                <a:solidFill>
                  <a:schemeClr val="tx1"/>
                </a:solidFill>
              </a:rPr>
              <a:t>       </a:t>
            </a:r>
            <a:endParaRPr lang="ru-RU" dirty="0">
              <a:solidFill>
                <a:schemeClr val="tx1"/>
              </a:solidFill>
            </a:endParaRPr>
          </a:p>
          <a:p>
            <a:pPr algn="ctr"/>
            <a:endParaRPr lang="ru-RU" dirty="0" smtClean="0">
              <a:solidFill>
                <a:schemeClr val="tx1"/>
              </a:solidFill>
            </a:endParaRPr>
          </a:p>
          <a:p>
            <a:pPr algn="ctr"/>
            <a:endParaRPr lang="ru-RU" dirty="0">
              <a:solidFill>
                <a:schemeClr val="tx1"/>
              </a:solidFill>
            </a:endParaRPr>
          </a:p>
          <a:p>
            <a:pPr algn="ctr"/>
            <a:endParaRPr lang="ru-RU" dirty="0">
              <a:solidFill>
                <a:schemeClr val="tx1"/>
              </a:solidFill>
            </a:endParaRPr>
          </a:p>
        </p:txBody>
      </p:sp>
      <p:sp>
        <p:nvSpPr>
          <p:cNvPr id="13" name="Прямоугольник 12"/>
          <p:cNvSpPr/>
          <p:nvPr/>
        </p:nvSpPr>
        <p:spPr>
          <a:xfrm>
            <a:off x="1483791" y="2129408"/>
            <a:ext cx="2225675" cy="3619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cxnSp>
        <p:nvCxnSpPr>
          <p:cNvPr id="14" name="Прямая со стрелкой 13"/>
          <p:cNvCxnSpPr>
            <a:stCxn id="12" idx="1"/>
          </p:cNvCxnSpPr>
          <p:nvPr/>
        </p:nvCxnSpPr>
        <p:spPr>
          <a:xfrm>
            <a:off x="864668" y="3939158"/>
            <a:ext cx="6731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12" idx="0"/>
          </p:cNvCxnSpPr>
          <p:nvPr/>
        </p:nvCxnSpPr>
        <p:spPr>
          <a:xfrm>
            <a:off x="2528368" y="1678558"/>
            <a:ext cx="0" cy="4508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515667" y="5748908"/>
            <a:ext cx="0" cy="4508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3" idx="3"/>
            <a:endCxn id="12" idx="3"/>
          </p:cNvCxnSpPr>
          <p:nvPr/>
        </p:nvCxnSpPr>
        <p:spPr>
          <a:xfrm>
            <a:off x="3709466" y="3939158"/>
            <a:ext cx="48260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4962037" y="1363042"/>
            <a:ext cx="3590925" cy="12287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srgbClr val="FF0000"/>
                </a:solidFill>
                <a:latin typeface="+mj-lt"/>
                <a:cs typeface="Times New Roman" panose="02020603050405020304" pitchFamily="18" charset="0"/>
              </a:rPr>
              <a:t>Шрифт</a:t>
            </a:r>
            <a:r>
              <a:rPr lang="ru-RU" sz="2000" dirty="0">
                <a:solidFill>
                  <a:srgbClr val="FF0000"/>
                </a:solidFill>
                <a:latin typeface="+mj-lt"/>
                <a:cs typeface="Times New Roman" panose="02020603050405020304" pitchFamily="18" charset="0"/>
              </a:rPr>
              <a:t>:</a:t>
            </a:r>
          </a:p>
          <a:p>
            <a:pPr algn="ct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Times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New Roman №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12 - 14 </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4546600" y="2803245"/>
            <a:ext cx="4478867" cy="367392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solidFill>
                  <a:srgbClr val="FF0000"/>
                </a:solidFill>
                <a:latin typeface="+mj-lt"/>
                <a:ea typeface="Times New Roman" panose="02020603050405020304" pitchFamily="18" charset="0"/>
              </a:rPr>
              <a:t>Нумерация страниц:</a:t>
            </a:r>
          </a:p>
          <a:p>
            <a:endParaRPr lang="ru-RU" dirty="0" smtClean="0">
              <a:solidFill>
                <a:srgbClr val="000000"/>
              </a:solidFill>
              <a:latin typeface="+mj-lt"/>
              <a:ea typeface="Times New Roman" panose="02020603050405020304" pitchFamily="18" charset="0"/>
            </a:endParaRPr>
          </a:p>
          <a:p>
            <a:pPr marL="285750" indent="-285750">
              <a:buFont typeface="Arial" panose="020B0604020202020204" pitchFamily="34" charset="0"/>
              <a:buChar char="•"/>
            </a:pPr>
            <a:r>
              <a:rPr lang="ru-RU" dirty="0" smtClean="0">
                <a:solidFill>
                  <a:srgbClr val="000000"/>
                </a:solidFill>
                <a:latin typeface="+mj-lt"/>
                <a:ea typeface="Times New Roman" panose="02020603050405020304" pitchFamily="18" charset="0"/>
              </a:rPr>
              <a:t>нумеруют вторую и </a:t>
            </a:r>
            <a:r>
              <a:rPr lang="ru-RU" dirty="0">
                <a:solidFill>
                  <a:srgbClr val="000000"/>
                </a:solidFill>
                <a:latin typeface="+mj-lt"/>
                <a:ea typeface="Times New Roman" panose="02020603050405020304" pitchFamily="18" charset="0"/>
              </a:rPr>
              <a:t>последующие </a:t>
            </a:r>
            <a:r>
              <a:rPr lang="ru-RU" dirty="0" smtClean="0">
                <a:solidFill>
                  <a:srgbClr val="000000"/>
                </a:solidFill>
                <a:latin typeface="+mj-lt"/>
                <a:ea typeface="Times New Roman" panose="02020603050405020304" pitchFamily="18" charset="0"/>
              </a:rPr>
              <a:t>страницы</a:t>
            </a:r>
          </a:p>
          <a:p>
            <a:pPr marL="285750" indent="-285750">
              <a:buFont typeface="Arial" panose="020B0604020202020204" pitchFamily="34" charset="0"/>
              <a:buChar char="•"/>
            </a:pPr>
            <a:endParaRPr lang="ru-RU" dirty="0" smtClean="0">
              <a:solidFill>
                <a:srgbClr val="000000"/>
              </a:solidFill>
              <a:latin typeface="+mj-lt"/>
              <a:ea typeface="Times New Roman" panose="02020603050405020304" pitchFamily="18" charset="0"/>
            </a:endParaRPr>
          </a:p>
          <a:p>
            <a:pPr marL="285750" indent="-285750">
              <a:buFont typeface="Arial" panose="020B0604020202020204" pitchFamily="34" charset="0"/>
              <a:buChar char="•"/>
            </a:pPr>
            <a:r>
              <a:rPr lang="ru-RU" dirty="0" smtClean="0">
                <a:solidFill>
                  <a:srgbClr val="000000"/>
                </a:solidFill>
                <a:latin typeface="+mj-lt"/>
                <a:ea typeface="Times New Roman" panose="02020603050405020304" pitchFamily="18" charset="0"/>
              </a:rPr>
              <a:t>на </a:t>
            </a:r>
            <a:r>
              <a:rPr lang="ru-RU" dirty="0">
                <a:solidFill>
                  <a:srgbClr val="000000"/>
                </a:solidFill>
                <a:latin typeface="+mj-lt"/>
                <a:ea typeface="Times New Roman" panose="02020603050405020304" pitchFamily="18" charset="0"/>
              </a:rPr>
              <a:t>первой странице номер не </a:t>
            </a:r>
            <a:r>
              <a:rPr lang="ru-RU" dirty="0" smtClean="0">
                <a:solidFill>
                  <a:srgbClr val="000000"/>
                </a:solidFill>
                <a:latin typeface="+mj-lt"/>
                <a:ea typeface="Times New Roman" panose="02020603050405020304" pitchFamily="18" charset="0"/>
              </a:rPr>
              <a:t>проставляется</a:t>
            </a:r>
          </a:p>
          <a:p>
            <a:pPr marL="285750" indent="-285750">
              <a:buFont typeface="Arial" panose="020B0604020202020204" pitchFamily="34" charset="0"/>
              <a:buChar char="•"/>
            </a:pPr>
            <a:endParaRPr lang="ru-RU" dirty="0">
              <a:solidFill>
                <a:srgbClr val="000000"/>
              </a:solidFill>
              <a:latin typeface="+mj-lt"/>
              <a:ea typeface="Times New Roman" panose="02020603050405020304" pitchFamily="18" charset="0"/>
            </a:endParaRPr>
          </a:p>
          <a:p>
            <a:pPr marL="285750" indent="-285750">
              <a:buFont typeface="Arial" panose="020B0604020202020204" pitchFamily="34" charset="0"/>
              <a:buChar char="•"/>
            </a:pPr>
            <a:r>
              <a:rPr lang="ru-RU" dirty="0" smtClean="0">
                <a:solidFill>
                  <a:srgbClr val="000000"/>
                </a:solidFill>
                <a:latin typeface="+mj-lt"/>
                <a:ea typeface="Times New Roman" panose="02020603050405020304" pitchFamily="18" charset="0"/>
              </a:rPr>
              <a:t>номера </a:t>
            </a:r>
            <a:r>
              <a:rPr lang="ru-RU" dirty="0">
                <a:solidFill>
                  <a:srgbClr val="000000"/>
                </a:solidFill>
                <a:latin typeface="+mj-lt"/>
                <a:ea typeface="Times New Roman" panose="02020603050405020304" pitchFamily="18" charset="0"/>
              </a:rPr>
              <a:t>страниц проставляются </a:t>
            </a:r>
            <a:r>
              <a:rPr lang="x-none" dirty="0">
                <a:solidFill>
                  <a:srgbClr val="000000"/>
                </a:solidFill>
                <a:latin typeface="+mj-lt"/>
                <a:ea typeface="Times New Roman" panose="02020603050405020304" pitchFamily="18" charset="0"/>
              </a:rPr>
              <a:t>посередине верхнего поля документа</a:t>
            </a:r>
            <a:endParaRPr lang="ru-RU" dirty="0">
              <a:latin typeface="+mj-lt"/>
            </a:endParaRPr>
          </a:p>
        </p:txBody>
      </p:sp>
      <p:sp>
        <p:nvSpPr>
          <p:cNvPr id="28" name="Прямоугольник 27"/>
          <p:cNvSpPr/>
          <p:nvPr/>
        </p:nvSpPr>
        <p:spPr>
          <a:xfrm>
            <a:off x="2596628" y="5957404"/>
            <a:ext cx="459242" cy="19702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ru-RU" sz="1500" b="1" dirty="0" smtClean="0">
                <a:solidFill>
                  <a:srgbClr val="FF0000"/>
                </a:solidFill>
                <a:cs typeface="Times New Roman" panose="02020603050405020304" pitchFamily="18" charset="0"/>
              </a:rPr>
              <a:t>2</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Прямоугольник 28"/>
          <p:cNvSpPr/>
          <p:nvPr/>
        </p:nvSpPr>
        <p:spPr>
          <a:xfrm>
            <a:off x="2557821" y="1934049"/>
            <a:ext cx="314242" cy="19526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500" b="1" dirty="0" smtClean="0">
                <a:solidFill>
                  <a:srgbClr val="FF0000"/>
                </a:solidFill>
                <a:cs typeface="Times New Roman" panose="02020603050405020304" pitchFamily="18" charset="0"/>
              </a:rPr>
              <a:t>2</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944609" y="4102672"/>
            <a:ext cx="459242" cy="2127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500" b="1" dirty="0" smtClean="0">
                <a:solidFill>
                  <a:srgbClr val="FF0000"/>
                </a:solidFill>
                <a:cs typeface="Times New Roman" panose="02020603050405020304" pitchFamily="18" charset="0"/>
              </a:rPr>
              <a:t>3</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37" name="Прямоугольник 36"/>
          <p:cNvSpPr/>
          <p:nvPr/>
        </p:nvSpPr>
        <p:spPr>
          <a:xfrm>
            <a:off x="3709466" y="4100514"/>
            <a:ext cx="470922" cy="21272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500" dirty="0" smtClean="0">
                <a:solidFill>
                  <a:srgbClr val="FF0000"/>
                </a:solidFill>
                <a:cs typeface="Times New Roman" panose="02020603050405020304" pitchFamily="18" charset="0"/>
              </a:rPr>
              <a:t>1,5</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Стрелка вправо 44"/>
          <p:cNvSpPr/>
          <p:nvPr/>
        </p:nvSpPr>
        <p:spPr bwMode="auto">
          <a:xfrm rot="2806728">
            <a:off x="5480889" y="1748493"/>
            <a:ext cx="1010450" cy="719667"/>
          </a:xfrm>
          <a:prstGeom prst="right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44" name="Стрелка вправо 43"/>
          <p:cNvSpPr/>
          <p:nvPr/>
        </p:nvSpPr>
        <p:spPr bwMode="auto">
          <a:xfrm rot="7930696">
            <a:off x="2479138" y="1758386"/>
            <a:ext cx="1010450" cy="707036"/>
          </a:xfrm>
          <a:prstGeom prst="right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10" name="Rectangle 3"/>
          <p:cNvSpPr txBox="1">
            <a:spLocks noChangeArrowheads="1"/>
          </p:cNvSpPr>
          <p:nvPr/>
        </p:nvSpPr>
        <p:spPr bwMode="auto">
          <a:xfrm>
            <a:off x="396082" y="292100"/>
            <a:ext cx="8064500" cy="685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600" dirty="0">
                <a:solidFill>
                  <a:srgbClr val="000000"/>
                </a:solidFill>
                <a:latin typeface="Times New Roman"/>
                <a:ea typeface="Times New Roman"/>
                <a:cs typeface="Calibri"/>
              </a:rPr>
              <a:t>ФОРМА </a:t>
            </a:r>
            <a:r>
              <a:rPr lang="ru-RU" sz="1600" dirty="0" smtClean="0">
                <a:solidFill>
                  <a:srgbClr val="000000"/>
                </a:solidFill>
                <a:latin typeface="Times New Roman"/>
                <a:ea typeface="Times New Roman"/>
                <a:cs typeface="Calibri"/>
              </a:rPr>
              <a:t>ПРИНЯТИЯ МУНИЦИПАЛЬНОГО ПРАВОВОГО АКТА </a:t>
            </a:r>
            <a:endParaRPr lang="ru-RU" sz="1600" b="0" kern="0" dirty="0">
              <a:latin typeface="+mj-lt"/>
              <a:ea typeface="+mj-ea"/>
              <a:cs typeface="+mj-cs"/>
            </a:endParaRPr>
          </a:p>
        </p:txBody>
      </p:sp>
      <p:sp>
        <p:nvSpPr>
          <p:cNvPr id="12" name="Rectangle 3"/>
          <p:cNvSpPr txBox="1">
            <a:spLocks noChangeArrowheads="1"/>
          </p:cNvSpPr>
          <p:nvPr/>
        </p:nvSpPr>
        <p:spPr bwMode="auto">
          <a:xfrm rot="18817530">
            <a:off x="2325646" y="1779964"/>
            <a:ext cx="1317433" cy="605789"/>
          </a:xfrm>
          <a:prstGeom prst="rect">
            <a:avLst/>
          </a:prstGeom>
          <a:noFill/>
          <a:ln w="9525">
            <a:noFill/>
            <a:miter lim="800000"/>
            <a:headEnd/>
            <a:tailEnd/>
          </a:ln>
        </p:spPr>
        <p:txBody>
          <a:bodyPr anchor="ctr"/>
          <a:lstStyle/>
          <a:p>
            <a:pPr algn="ctr"/>
            <a:r>
              <a:rPr lang="ru-RU" sz="1400" dirty="0" smtClean="0">
                <a:latin typeface="+mj-lt"/>
              </a:rPr>
              <a:t>не имеет</a:t>
            </a:r>
          </a:p>
        </p:txBody>
      </p:sp>
      <p:sp>
        <p:nvSpPr>
          <p:cNvPr id="3" name="Прямоугольник 2"/>
          <p:cNvSpPr/>
          <p:nvPr/>
        </p:nvSpPr>
        <p:spPr>
          <a:xfrm rot="10800000" flipV="1">
            <a:off x="300830" y="3973348"/>
            <a:ext cx="4127501"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endParaRPr lang="en-US" sz="1400" b="0" dirty="0">
              <a:solidFill>
                <a:schemeClr val="accent3">
                  <a:lumMod val="75000"/>
                </a:schemeClr>
              </a:solidFill>
            </a:endParaRPr>
          </a:p>
          <a:p>
            <a:pPr algn="ctr"/>
            <a:r>
              <a:rPr lang="ru-RU" sz="1400" b="0" dirty="0" smtClean="0">
                <a:solidFill>
                  <a:schemeClr val="accent3">
                    <a:lumMod val="75000"/>
                  </a:schemeClr>
                </a:solidFill>
              </a:rPr>
              <a:t>в </a:t>
            </a:r>
            <a:r>
              <a:rPr lang="ru-RU" sz="1400" b="0" dirty="0">
                <a:solidFill>
                  <a:schemeClr val="accent3">
                    <a:lumMod val="75000"/>
                  </a:schemeClr>
                </a:solidFill>
              </a:rPr>
              <a:t>порядке, установленном уставом </a:t>
            </a:r>
            <a:r>
              <a:rPr lang="ru-RU" sz="1400" b="0" dirty="0" smtClean="0">
                <a:solidFill>
                  <a:schemeClr val="accent3">
                    <a:lumMod val="75000"/>
                  </a:schemeClr>
                </a:solidFill>
              </a:rPr>
              <a:t>муниципального образования</a:t>
            </a:r>
            <a:endParaRPr lang="en-US" sz="1400" b="0" dirty="0" smtClean="0">
              <a:solidFill>
                <a:schemeClr val="accent3">
                  <a:lumMod val="75000"/>
                </a:schemeClr>
              </a:solidFill>
            </a:endParaRPr>
          </a:p>
          <a:p>
            <a:pPr algn="just"/>
            <a:endParaRPr lang="ru-RU" sz="1400" b="0" u="sng" dirty="0">
              <a:solidFill>
                <a:schemeClr val="accent3">
                  <a:lumMod val="75000"/>
                </a:schemeClr>
              </a:solidFill>
              <a:hlinkClick r:id="rId3"/>
            </a:endParaRPr>
          </a:p>
        </p:txBody>
      </p:sp>
      <p:sp>
        <p:nvSpPr>
          <p:cNvPr id="19" name="Прямоугольник 18"/>
          <p:cNvSpPr/>
          <p:nvPr/>
        </p:nvSpPr>
        <p:spPr>
          <a:xfrm>
            <a:off x="4779101" y="3586207"/>
            <a:ext cx="4127501" cy="289310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u-RU" sz="1400" b="0" dirty="0" smtClean="0">
                <a:solidFill>
                  <a:schemeClr val="accent3">
                    <a:lumMod val="75000"/>
                  </a:schemeClr>
                </a:solidFill>
              </a:rPr>
              <a:t>затрагивающие </a:t>
            </a:r>
            <a:r>
              <a:rPr lang="ru-RU" sz="1400" b="0" dirty="0">
                <a:solidFill>
                  <a:schemeClr val="accent3">
                    <a:lumMod val="75000"/>
                  </a:schemeClr>
                </a:solidFill>
              </a:rPr>
              <a:t>права, свободы и обязанности человека и гражданина, устанавливающие правовой статус организаций, учредителем которых выступает </a:t>
            </a:r>
            <a:r>
              <a:rPr lang="ru-RU" sz="1400" b="0" dirty="0" smtClean="0">
                <a:solidFill>
                  <a:schemeClr val="accent3">
                    <a:lumMod val="75000"/>
                  </a:schemeClr>
                </a:solidFill>
              </a:rPr>
              <a:t>муниципальное образование, </a:t>
            </a:r>
            <a:r>
              <a:rPr lang="ru-RU" sz="1400" b="0" dirty="0">
                <a:solidFill>
                  <a:schemeClr val="accent3">
                    <a:lumMod val="75000"/>
                  </a:schemeClr>
                </a:solidFill>
              </a:rPr>
              <a:t>а также соглашения, заключаемые между </a:t>
            </a:r>
            <a:r>
              <a:rPr lang="ru-RU" sz="1400" b="0" dirty="0" smtClean="0">
                <a:solidFill>
                  <a:schemeClr val="accent3">
                    <a:lumMod val="75000"/>
                  </a:schemeClr>
                </a:solidFill>
              </a:rPr>
              <a:t>органами местного самоуправления, </a:t>
            </a:r>
            <a:r>
              <a:rPr lang="ru-RU" sz="1400" b="0" dirty="0">
                <a:solidFill>
                  <a:schemeClr val="accent3">
                    <a:lumMod val="75000"/>
                  </a:schemeClr>
                </a:solidFill>
              </a:rPr>
              <a:t>вступают в силу после их официального опубликования (обнародования</a:t>
            </a:r>
            <a:r>
              <a:rPr lang="ru-RU" sz="1400" b="0" dirty="0" smtClean="0">
                <a:solidFill>
                  <a:schemeClr val="accent3">
                    <a:lumMod val="75000"/>
                  </a:schemeClr>
                </a:solidFill>
              </a:rPr>
              <a:t>) </a:t>
            </a:r>
            <a:r>
              <a:rPr lang="ru-RU" sz="1400" b="0" dirty="0">
                <a:solidFill>
                  <a:schemeClr val="accent3">
                    <a:lumMod val="75000"/>
                  </a:schemeClr>
                </a:solidFill>
              </a:rPr>
              <a:t>(за исключением актов представительных органов муниципальных образований о налогах и сборах, которые вступают в силу в соответствии с Налоговом кодексом Российской Федерации)</a:t>
            </a:r>
          </a:p>
        </p:txBody>
      </p:sp>
      <p:sp>
        <p:nvSpPr>
          <p:cNvPr id="15" name="Прямоугольник 14"/>
          <p:cNvSpPr/>
          <p:nvPr/>
        </p:nvSpPr>
        <p:spPr>
          <a:xfrm>
            <a:off x="3043747" y="1003300"/>
            <a:ext cx="2769169" cy="707886"/>
          </a:xfrm>
          <a:prstGeom prst="rect">
            <a:avLst/>
          </a:prstGeom>
        </p:spPr>
        <p:txBody>
          <a:bodyPr wrap="square">
            <a:spAutoFit/>
          </a:bodyPr>
          <a:lstStyle/>
          <a:p>
            <a:pPr lvl="0" algn="ctr"/>
            <a:r>
              <a:rPr lang="ru-RU" dirty="0">
                <a:solidFill>
                  <a:srgbClr val="000000"/>
                </a:solidFill>
                <a:latin typeface="Arial"/>
              </a:rPr>
              <a:t>нормативный правовой </a:t>
            </a:r>
            <a:r>
              <a:rPr lang="ru-RU" dirty="0" smtClean="0">
                <a:solidFill>
                  <a:srgbClr val="000000"/>
                </a:solidFill>
                <a:latin typeface="Arial"/>
              </a:rPr>
              <a:t>характер</a:t>
            </a:r>
            <a:endParaRPr lang="ru-RU" dirty="0">
              <a:solidFill>
                <a:srgbClr val="000000"/>
              </a:solidFill>
              <a:latin typeface="Arial"/>
            </a:endParaRPr>
          </a:p>
        </p:txBody>
      </p:sp>
      <p:sp>
        <p:nvSpPr>
          <p:cNvPr id="25" name="Стрелка вправо 24"/>
          <p:cNvSpPr/>
          <p:nvPr/>
        </p:nvSpPr>
        <p:spPr bwMode="auto">
          <a:xfrm rot="5400000">
            <a:off x="6414507" y="2864620"/>
            <a:ext cx="433555" cy="423135"/>
          </a:xfrm>
          <a:prstGeom prst="right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9" name="Стрелка вправо 28"/>
          <p:cNvSpPr/>
          <p:nvPr/>
        </p:nvSpPr>
        <p:spPr bwMode="auto">
          <a:xfrm rot="5400000">
            <a:off x="2047388" y="2871499"/>
            <a:ext cx="433555" cy="423135"/>
          </a:xfrm>
          <a:prstGeom prst="right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34" name="Прямоугольник 33"/>
          <p:cNvSpPr/>
          <p:nvPr/>
        </p:nvSpPr>
        <p:spPr>
          <a:xfrm rot="10800000" flipV="1">
            <a:off x="308239" y="3073144"/>
            <a:ext cx="174435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600" b="0" dirty="0" smtClean="0">
                <a:latin typeface="+mn-lt"/>
              </a:rPr>
              <a:t> не подлежит</a:t>
            </a:r>
          </a:p>
          <a:p>
            <a:pPr algn="ctr"/>
            <a:r>
              <a:rPr lang="ru-RU" sz="1600" b="0" dirty="0" smtClean="0">
                <a:latin typeface="+mn-lt"/>
              </a:rPr>
              <a:t> официальному опубликованию</a:t>
            </a:r>
            <a:endParaRPr lang="ru-RU" dirty="0"/>
          </a:p>
        </p:txBody>
      </p:sp>
      <p:sp>
        <p:nvSpPr>
          <p:cNvPr id="35" name="Прямоугольник 34"/>
          <p:cNvSpPr/>
          <p:nvPr/>
        </p:nvSpPr>
        <p:spPr>
          <a:xfrm rot="10800000" flipV="1">
            <a:off x="7214411" y="2545591"/>
            <a:ext cx="174435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600" b="0" dirty="0" smtClean="0">
                <a:latin typeface="+mn-lt"/>
              </a:rPr>
              <a:t> подлежит</a:t>
            </a:r>
          </a:p>
          <a:p>
            <a:pPr algn="ctr"/>
            <a:r>
              <a:rPr lang="ru-RU" sz="1600" b="0" dirty="0" smtClean="0">
                <a:latin typeface="+mn-lt"/>
              </a:rPr>
              <a:t> официальному опубликованию</a:t>
            </a:r>
            <a:endParaRPr lang="ru-RU" dirty="0"/>
          </a:p>
        </p:txBody>
      </p:sp>
      <p:sp>
        <p:nvSpPr>
          <p:cNvPr id="39" name="Прямоугольник 38"/>
          <p:cNvSpPr/>
          <p:nvPr/>
        </p:nvSpPr>
        <p:spPr>
          <a:xfrm rot="10800000" flipV="1">
            <a:off x="1469915" y="2488712"/>
            <a:ext cx="1588499"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u-RU" sz="1600" b="0" dirty="0" smtClean="0">
                <a:latin typeface="+mn-lt"/>
              </a:rPr>
              <a:t>распоряжение</a:t>
            </a:r>
            <a:endParaRPr lang="ru-RU" dirty="0"/>
          </a:p>
        </p:txBody>
      </p:sp>
      <p:sp>
        <p:nvSpPr>
          <p:cNvPr id="40" name="Прямоугольник 39"/>
          <p:cNvSpPr/>
          <p:nvPr/>
        </p:nvSpPr>
        <p:spPr>
          <a:xfrm rot="10800000" flipV="1">
            <a:off x="5788641" y="2488712"/>
            <a:ext cx="1685288"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600" b="0" dirty="0" smtClean="0">
                <a:latin typeface="+mn-lt"/>
              </a:rPr>
              <a:t>постановление</a:t>
            </a:r>
            <a:endParaRPr lang="ru-RU" dirty="0"/>
          </a:p>
        </p:txBody>
      </p:sp>
      <p:sp>
        <p:nvSpPr>
          <p:cNvPr id="42" name="Rectangle 3"/>
          <p:cNvSpPr txBox="1">
            <a:spLocks noChangeArrowheads="1"/>
          </p:cNvSpPr>
          <p:nvPr/>
        </p:nvSpPr>
        <p:spPr bwMode="auto">
          <a:xfrm rot="2601244">
            <a:off x="5248693" y="1726803"/>
            <a:ext cx="1317433" cy="605789"/>
          </a:xfrm>
          <a:prstGeom prst="rect">
            <a:avLst/>
          </a:prstGeom>
          <a:noFill/>
          <a:ln w="9525">
            <a:noFill/>
            <a:miter lim="800000"/>
            <a:headEnd/>
            <a:tailEnd/>
          </a:ln>
        </p:spPr>
        <p:txBody>
          <a:bodyPr anchor="ctr"/>
          <a:lstStyle/>
          <a:p>
            <a:pPr algn="ctr"/>
            <a:r>
              <a:rPr lang="ru-RU" sz="1400" dirty="0" smtClean="0">
                <a:latin typeface="+mj-lt"/>
              </a:rPr>
              <a:t>имеет</a:t>
            </a:r>
          </a:p>
        </p:txBody>
      </p:sp>
      <p:sp>
        <p:nvSpPr>
          <p:cNvPr id="47" name="Прямоугольник 46"/>
          <p:cNvSpPr/>
          <p:nvPr/>
        </p:nvSpPr>
        <p:spPr>
          <a:xfrm>
            <a:off x="3058414" y="2913789"/>
            <a:ext cx="2769169" cy="338554"/>
          </a:xfrm>
          <a:prstGeom prst="rect">
            <a:avLst/>
          </a:prstGeom>
        </p:spPr>
        <p:txBody>
          <a:bodyPr wrap="square">
            <a:spAutoFit/>
          </a:bodyPr>
          <a:lstStyle/>
          <a:p>
            <a:pPr lvl="0" algn="ctr"/>
            <a:r>
              <a:rPr lang="ru-RU" sz="1600" dirty="0" smtClean="0">
                <a:solidFill>
                  <a:srgbClr val="000000"/>
                </a:solidFill>
                <a:latin typeface="Arial"/>
              </a:rPr>
              <a:t>вступает в силу</a:t>
            </a:r>
            <a:endParaRPr lang="ru-RU" sz="1600" dirty="0">
              <a:solidFill>
                <a:srgbClr val="000000"/>
              </a:solidFill>
              <a:latin typeface="Arial"/>
            </a:endParaRP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08782" y="1130300"/>
            <a:ext cx="8051800" cy="17399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indent="457200" algn="ctr">
              <a:spcAft>
                <a:spcPts val="0"/>
              </a:spcAft>
            </a:pPr>
            <a:r>
              <a:rPr lang="ru-RU" sz="1300" kern="1400" dirty="0">
                <a:solidFill>
                  <a:srgbClr val="FF0000"/>
                </a:solidFill>
                <a:latin typeface="Arial"/>
                <a:ea typeface="Times New Roman"/>
                <a:cs typeface="Arial"/>
              </a:rPr>
              <a:t>ГЛАВА АДМИНИСТРАЦИИ </a:t>
            </a:r>
            <a:r>
              <a:rPr lang="ru-RU" sz="1300" kern="1400" dirty="0">
                <a:latin typeface="Arial"/>
                <a:ea typeface="Times New Roman"/>
                <a:cs typeface="Arial"/>
              </a:rPr>
              <a:t>МУНИЦИПАЛЬНОГО ОБРАЗОВАНИЯ  «ДМИТРИЕВСКОЕ»</a:t>
            </a:r>
            <a:endParaRPr lang="ru-RU" sz="1300" dirty="0">
              <a:latin typeface="Arial"/>
              <a:ea typeface="Times New Roman"/>
              <a:cs typeface="Times New Roman"/>
            </a:endParaRPr>
          </a:p>
          <a:p>
            <a:pPr indent="457200" algn="ctr">
              <a:spcAft>
                <a:spcPts val="0"/>
              </a:spcAft>
            </a:pPr>
            <a:r>
              <a:rPr lang="ru-RU" sz="1300" kern="1400" dirty="0">
                <a:latin typeface="Arial"/>
                <a:ea typeface="Times New Roman"/>
                <a:cs typeface="Arial"/>
              </a:rPr>
              <a:t> </a:t>
            </a:r>
            <a:endParaRPr lang="ru-RU" sz="1300" dirty="0">
              <a:latin typeface="Arial"/>
              <a:ea typeface="Times New Roman"/>
              <a:cs typeface="Times New Roman"/>
            </a:endParaRPr>
          </a:p>
          <a:p>
            <a:pPr indent="457200" algn="ctr">
              <a:spcAft>
                <a:spcPts val="0"/>
              </a:spcAft>
            </a:pPr>
            <a:r>
              <a:rPr lang="ru-RU" sz="1300" kern="1400" dirty="0">
                <a:solidFill>
                  <a:srgbClr val="FF0000"/>
                </a:solidFill>
                <a:latin typeface="Arial"/>
                <a:ea typeface="Times New Roman"/>
                <a:cs typeface="Arial"/>
              </a:rPr>
              <a:t>ПОСТАНОВЛЕНИЕ</a:t>
            </a:r>
            <a:endParaRPr lang="ru-RU" sz="1300" dirty="0">
              <a:solidFill>
                <a:srgbClr val="FF0000"/>
              </a:solidFill>
              <a:latin typeface="Arial"/>
              <a:ea typeface="Times New Roman"/>
              <a:cs typeface="Times New Roman"/>
            </a:endParaRPr>
          </a:p>
          <a:p>
            <a:pPr indent="457200" algn="ctr">
              <a:spcAft>
                <a:spcPts val="0"/>
              </a:spcAft>
            </a:pPr>
            <a:r>
              <a:rPr lang="ru-RU" sz="1300" kern="1400" dirty="0">
                <a:latin typeface="Arial"/>
                <a:ea typeface="Times New Roman"/>
                <a:cs typeface="Arial"/>
              </a:rPr>
              <a:t>от 17 мая 2011 </a:t>
            </a:r>
            <a:r>
              <a:rPr lang="ru-RU" sz="1300" kern="1400" dirty="0">
                <a:solidFill>
                  <a:srgbClr val="FF0000"/>
                </a:solidFill>
                <a:latin typeface="Arial"/>
                <a:ea typeface="Times New Roman"/>
                <a:cs typeface="Arial"/>
              </a:rPr>
              <a:t>года</a:t>
            </a:r>
            <a:r>
              <a:rPr lang="ru-RU" sz="1300" kern="1400" dirty="0">
                <a:latin typeface="Arial"/>
                <a:ea typeface="Times New Roman"/>
                <a:cs typeface="Arial"/>
              </a:rPr>
              <a:t> № 43</a:t>
            </a:r>
            <a:endParaRPr lang="ru-RU" sz="1300" dirty="0">
              <a:latin typeface="Arial"/>
              <a:ea typeface="Times New Roman"/>
              <a:cs typeface="Times New Roman"/>
            </a:endParaRPr>
          </a:p>
          <a:p>
            <a:pPr indent="457200" algn="ctr">
              <a:spcAft>
                <a:spcPts val="0"/>
              </a:spcAft>
            </a:pPr>
            <a:r>
              <a:rPr lang="ru-RU" sz="1300" kern="1400" dirty="0">
                <a:latin typeface="Arial"/>
                <a:ea typeface="Times New Roman"/>
                <a:cs typeface="Arial"/>
              </a:rPr>
              <a:t>О внесении изменений в </a:t>
            </a:r>
            <a:r>
              <a:rPr lang="ru-RU" sz="1300" kern="1400" dirty="0">
                <a:solidFill>
                  <a:srgbClr val="FF0000"/>
                </a:solidFill>
                <a:latin typeface="Arial"/>
                <a:ea typeface="Times New Roman"/>
                <a:cs typeface="Arial"/>
              </a:rPr>
              <a:t>распоряжение </a:t>
            </a:r>
            <a:r>
              <a:rPr lang="ru-RU" sz="1300" kern="1400" dirty="0">
                <a:latin typeface="Arial"/>
                <a:ea typeface="Times New Roman"/>
                <a:cs typeface="Arial"/>
              </a:rPr>
              <a:t>главы администрации </a:t>
            </a:r>
            <a:r>
              <a:rPr lang="ru-RU" sz="1300" kern="1400" dirty="0">
                <a:solidFill>
                  <a:srgbClr val="FF0000"/>
                </a:solidFill>
                <a:latin typeface="Arial"/>
                <a:ea typeface="Times New Roman"/>
                <a:cs typeface="Arial"/>
              </a:rPr>
              <a:t>МО «Дмитриевское»</a:t>
            </a:r>
            <a:r>
              <a:rPr lang="ru-RU" sz="1300" kern="1400" dirty="0">
                <a:latin typeface="Arial"/>
                <a:ea typeface="Times New Roman"/>
                <a:cs typeface="Arial"/>
              </a:rPr>
              <a:t> от 31 декабря 2009 года № 73 «О порядке санкционировании оплаты денежных обязательств получателей средств бюджета </a:t>
            </a:r>
            <a:r>
              <a:rPr lang="ru-RU" sz="1300" kern="1400" dirty="0">
                <a:solidFill>
                  <a:srgbClr val="FF0000"/>
                </a:solidFill>
                <a:latin typeface="Arial"/>
                <a:ea typeface="Times New Roman"/>
                <a:cs typeface="Arial"/>
              </a:rPr>
              <a:t>МО</a:t>
            </a:r>
            <a:r>
              <a:rPr lang="ru-RU" sz="1300" kern="1400" dirty="0">
                <a:latin typeface="Arial"/>
                <a:ea typeface="Times New Roman"/>
                <a:cs typeface="Arial"/>
              </a:rPr>
              <a:t> «Дмитриевское» и администраторов источников финансирования дефицита </a:t>
            </a:r>
            <a:r>
              <a:rPr lang="ru-RU" sz="1300" kern="1400" dirty="0" smtClean="0">
                <a:latin typeface="Arial"/>
                <a:ea typeface="Times New Roman"/>
                <a:cs typeface="Arial"/>
              </a:rPr>
              <a:t>бюджета»</a:t>
            </a:r>
            <a:endParaRPr lang="ru-RU" sz="1300" dirty="0">
              <a:effectLst/>
              <a:latin typeface="Arial"/>
              <a:ea typeface="Times New Roman"/>
              <a:cs typeface="Times New Roman"/>
            </a:endParaRPr>
          </a:p>
        </p:txBody>
      </p:sp>
      <p:sp>
        <p:nvSpPr>
          <p:cNvPr id="8" name="Rectangle 3"/>
          <p:cNvSpPr txBox="1">
            <a:spLocks noChangeArrowheads="1"/>
          </p:cNvSpPr>
          <p:nvPr/>
        </p:nvSpPr>
        <p:spPr bwMode="auto">
          <a:xfrm>
            <a:off x="408781" y="4216400"/>
            <a:ext cx="8051800" cy="1744662"/>
          </a:xfrm>
          <a:prstGeom prst="rect">
            <a:avLst/>
          </a:prstGeom>
          <a:noFill/>
          <a:ln w="9525">
            <a:noFill/>
            <a:miter lim="800000"/>
            <a:headEnd/>
            <a:tailEnd/>
          </a:ln>
        </p:spPr>
        <p:txBody>
          <a:bodyPr anchor="ctr"/>
          <a:lstStyle/>
          <a:p>
            <a:pPr algn="just"/>
            <a:r>
              <a:rPr lang="ru-RU" sz="1600" b="0" dirty="0" smtClean="0"/>
              <a:t>       В</a:t>
            </a:r>
            <a:endParaRPr lang="ru-RU" sz="1600" dirty="0"/>
          </a:p>
        </p:txBody>
      </p:sp>
      <p:sp>
        <p:nvSpPr>
          <p:cNvPr id="10" name="Rectangle 3"/>
          <p:cNvSpPr txBox="1">
            <a:spLocks noChangeArrowheads="1"/>
          </p:cNvSpPr>
          <p:nvPr/>
        </p:nvSpPr>
        <p:spPr bwMode="auto">
          <a:xfrm>
            <a:off x="396082" y="351612"/>
            <a:ext cx="8252618" cy="566777"/>
          </a:xfrm>
          <a:prstGeom prst="rect">
            <a:avLst/>
          </a:prstGeom>
          <a:solidFill>
            <a:schemeClr val="accent6">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algn="ctr">
              <a:defRPr/>
            </a:pPr>
            <a:r>
              <a:rPr lang="ru-RU" sz="1600" kern="0" dirty="0" smtClean="0">
                <a:latin typeface="+mj-lt"/>
                <a:ea typeface="+mj-ea"/>
                <a:cs typeface="+mj-cs"/>
              </a:rPr>
              <a:t>Примеры муниципальных актов, в которых ошибочно</a:t>
            </a:r>
          </a:p>
          <a:p>
            <a:pPr algn="ctr">
              <a:defRPr/>
            </a:pPr>
            <a:r>
              <a:rPr lang="ru-RU" sz="1600" kern="0" dirty="0" smtClean="0">
                <a:latin typeface="+mj-lt"/>
                <a:ea typeface="+mj-ea"/>
                <a:cs typeface="+mj-cs"/>
              </a:rPr>
              <a:t>определена форма их принятия</a:t>
            </a:r>
            <a:endParaRPr lang="ru-RU" sz="1600" kern="0" dirty="0">
              <a:latin typeface="+mj-lt"/>
              <a:ea typeface="+mj-ea"/>
              <a:cs typeface="+mj-cs"/>
            </a:endParaRPr>
          </a:p>
        </p:txBody>
      </p:sp>
      <p:sp>
        <p:nvSpPr>
          <p:cNvPr id="7" name="Rectangle 3"/>
          <p:cNvSpPr txBox="1">
            <a:spLocks noChangeArrowheads="1"/>
          </p:cNvSpPr>
          <p:nvPr/>
        </p:nvSpPr>
        <p:spPr bwMode="auto">
          <a:xfrm>
            <a:off x="408782" y="2959100"/>
            <a:ext cx="8051800" cy="17399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indent="457200" algn="ctr">
              <a:spcAft>
                <a:spcPts val="0"/>
              </a:spcAft>
            </a:pPr>
            <a:r>
              <a:rPr lang="ru-RU" sz="1300" kern="1400" dirty="0" smtClean="0">
                <a:latin typeface="Arial"/>
                <a:ea typeface="Times New Roman"/>
                <a:cs typeface="Arial"/>
              </a:rPr>
              <a:t>АДМИНИСТРАЦИИ </a:t>
            </a:r>
            <a:r>
              <a:rPr lang="ru-RU" sz="1300" kern="1400" dirty="0">
                <a:latin typeface="Arial"/>
                <a:ea typeface="Times New Roman"/>
                <a:cs typeface="Arial"/>
              </a:rPr>
              <a:t>МУНИЦИПАЛЬНОГО ОБРАЗОВАНИЯ  </a:t>
            </a:r>
            <a:endParaRPr lang="ru-RU" sz="1300" kern="1400" dirty="0" smtClean="0">
              <a:latin typeface="Arial"/>
              <a:ea typeface="Times New Roman"/>
              <a:cs typeface="Arial"/>
            </a:endParaRPr>
          </a:p>
          <a:p>
            <a:pPr indent="457200" algn="ctr">
              <a:spcAft>
                <a:spcPts val="0"/>
              </a:spcAft>
            </a:pPr>
            <a:r>
              <a:rPr lang="ru-RU" sz="1300" kern="1400" dirty="0" smtClean="0">
                <a:latin typeface="Arial"/>
                <a:ea typeface="Times New Roman"/>
                <a:cs typeface="Arial"/>
              </a:rPr>
              <a:t>«ВИНОГРАДОВСКИЙ МУНИЦИПАЛЬНЫЙ РАЙОН»</a:t>
            </a:r>
            <a:endParaRPr lang="ru-RU" sz="1300" dirty="0">
              <a:latin typeface="Arial"/>
              <a:ea typeface="Times New Roman"/>
              <a:cs typeface="Times New Roman"/>
            </a:endParaRPr>
          </a:p>
          <a:p>
            <a:pPr indent="457200" algn="ctr">
              <a:spcAft>
                <a:spcPts val="0"/>
              </a:spcAft>
            </a:pPr>
            <a:r>
              <a:rPr lang="ru-RU" sz="1300" kern="1400" dirty="0">
                <a:latin typeface="Arial"/>
                <a:ea typeface="Times New Roman"/>
                <a:cs typeface="Arial"/>
              </a:rPr>
              <a:t> </a:t>
            </a:r>
            <a:endParaRPr lang="ru-RU" sz="1300" dirty="0">
              <a:latin typeface="Arial"/>
              <a:ea typeface="Times New Roman"/>
              <a:cs typeface="Times New Roman"/>
            </a:endParaRPr>
          </a:p>
          <a:p>
            <a:pPr indent="457200" algn="ctr">
              <a:spcAft>
                <a:spcPts val="0"/>
              </a:spcAft>
            </a:pPr>
            <a:r>
              <a:rPr lang="ru-RU" sz="1300" kern="1400" dirty="0">
                <a:solidFill>
                  <a:srgbClr val="FF0000"/>
                </a:solidFill>
                <a:latin typeface="Arial"/>
                <a:ea typeface="Times New Roman"/>
                <a:cs typeface="Arial"/>
              </a:rPr>
              <a:t>ПОСТАНОВЛЕНИЕ</a:t>
            </a:r>
            <a:endParaRPr lang="ru-RU" sz="1300" dirty="0">
              <a:solidFill>
                <a:srgbClr val="FF0000"/>
              </a:solidFill>
              <a:latin typeface="Arial"/>
              <a:ea typeface="Times New Roman"/>
              <a:cs typeface="Times New Roman"/>
            </a:endParaRPr>
          </a:p>
          <a:p>
            <a:pPr indent="457200" algn="ctr">
              <a:spcAft>
                <a:spcPts val="0"/>
              </a:spcAft>
            </a:pPr>
            <a:r>
              <a:rPr lang="ru-RU" sz="1300" kern="1400" dirty="0">
                <a:latin typeface="Arial"/>
                <a:ea typeface="Times New Roman"/>
                <a:cs typeface="Arial"/>
              </a:rPr>
              <a:t>от 17 </a:t>
            </a:r>
            <a:r>
              <a:rPr lang="ru-RU" sz="1300" kern="1400" dirty="0" smtClean="0">
                <a:latin typeface="Arial"/>
                <a:ea typeface="Times New Roman"/>
                <a:cs typeface="Arial"/>
              </a:rPr>
              <a:t>апреля  2011 </a:t>
            </a:r>
            <a:r>
              <a:rPr lang="ru-RU" sz="1300" kern="1400" dirty="0">
                <a:solidFill>
                  <a:srgbClr val="FF0000"/>
                </a:solidFill>
                <a:latin typeface="Arial"/>
                <a:ea typeface="Times New Roman"/>
                <a:cs typeface="Arial"/>
              </a:rPr>
              <a:t>года</a:t>
            </a:r>
            <a:r>
              <a:rPr lang="ru-RU" sz="1300" kern="1400" dirty="0">
                <a:latin typeface="Arial"/>
                <a:ea typeface="Times New Roman"/>
                <a:cs typeface="Arial"/>
              </a:rPr>
              <a:t> № </a:t>
            </a:r>
            <a:r>
              <a:rPr lang="ru-RU" sz="1300" kern="1400" dirty="0" smtClean="0">
                <a:latin typeface="Arial"/>
                <a:ea typeface="Times New Roman"/>
                <a:cs typeface="Arial"/>
              </a:rPr>
              <a:t>113-па</a:t>
            </a:r>
            <a:endParaRPr lang="ru-RU" sz="1300" dirty="0">
              <a:latin typeface="Arial"/>
              <a:ea typeface="Times New Roman"/>
              <a:cs typeface="Times New Roman"/>
            </a:endParaRPr>
          </a:p>
          <a:p>
            <a:pPr indent="457200" algn="ctr">
              <a:spcAft>
                <a:spcPts val="0"/>
              </a:spcAft>
            </a:pPr>
            <a:r>
              <a:rPr lang="ru-RU" sz="1300" kern="1400" dirty="0">
                <a:latin typeface="Arial"/>
                <a:ea typeface="Times New Roman"/>
                <a:cs typeface="Arial"/>
              </a:rPr>
              <a:t>О внесении изменений в </a:t>
            </a:r>
            <a:r>
              <a:rPr lang="ru-RU" sz="1300" kern="1400" dirty="0" smtClean="0">
                <a:solidFill>
                  <a:srgbClr val="000066"/>
                </a:solidFill>
                <a:latin typeface="Arial"/>
                <a:ea typeface="Times New Roman"/>
                <a:cs typeface="Arial"/>
              </a:rPr>
              <a:t>постановление администрации </a:t>
            </a:r>
            <a:r>
              <a:rPr lang="ru-RU" sz="1300" kern="1400" dirty="0" smtClean="0">
                <a:solidFill>
                  <a:srgbClr val="FF0000"/>
                </a:solidFill>
                <a:latin typeface="Arial"/>
                <a:ea typeface="Times New Roman"/>
                <a:cs typeface="Arial"/>
              </a:rPr>
              <a:t>МО</a:t>
            </a:r>
            <a:r>
              <a:rPr lang="ru-RU" sz="1300" kern="1400" dirty="0" smtClean="0">
                <a:solidFill>
                  <a:srgbClr val="000066"/>
                </a:solidFill>
                <a:latin typeface="Arial"/>
                <a:ea typeface="Times New Roman"/>
                <a:cs typeface="Arial"/>
              </a:rPr>
              <a:t> «</a:t>
            </a:r>
            <a:r>
              <a:rPr lang="ru-RU" sz="1300" kern="1400" dirty="0" err="1" smtClean="0">
                <a:solidFill>
                  <a:srgbClr val="000066"/>
                </a:solidFill>
                <a:latin typeface="Arial"/>
                <a:ea typeface="Times New Roman"/>
                <a:cs typeface="Arial"/>
              </a:rPr>
              <a:t>Виноградовский</a:t>
            </a:r>
            <a:r>
              <a:rPr lang="ru-RU" sz="1300" kern="1400" dirty="0" smtClean="0">
                <a:solidFill>
                  <a:srgbClr val="000066"/>
                </a:solidFill>
                <a:latin typeface="Arial"/>
                <a:ea typeface="Times New Roman"/>
                <a:cs typeface="Arial"/>
              </a:rPr>
              <a:t> муниципальный район» «</a:t>
            </a:r>
            <a:r>
              <a:rPr lang="ru-RU" sz="1300" kern="1400" dirty="0" smtClean="0">
                <a:solidFill>
                  <a:srgbClr val="FF0000"/>
                </a:solidFill>
                <a:latin typeface="Arial"/>
                <a:ea typeface="Times New Roman"/>
                <a:cs typeface="Arial"/>
              </a:rPr>
              <a:t>О межведомственной антинаркотической комиссии</a:t>
            </a:r>
            <a:r>
              <a:rPr lang="ru-RU" sz="1300" kern="1400" dirty="0" smtClean="0">
                <a:solidFill>
                  <a:srgbClr val="000066"/>
                </a:solidFill>
                <a:latin typeface="Arial"/>
                <a:ea typeface="Times New Roman"/>
                <a:cs typeface="Arial"/>
              </a:rPr>
              <a:t>»</a:t>
            </a:r>
            <a:endParaRPr lang="ru-RU" sz="1300" dirty="0">
              <a:solidFill>
                <a:srgbClr val="000066"/>
              </a:solidFill>
              <a:effectLst/>
              <a:latin typeface="Arial"/>
              <a:ea typeface="Times New Roman"/>
              <a:cs typeface="Times New Roman"/>
            </a:endParaRPr>
          </a:p>
        </p:txBody>
      </p:sp>
      <p:sp>
        <p:nvSpPr>
          <p:cNvPr id="12" name="Rectangle 3"/>
          <p:cNvSpPr txBox="1">
            <a:spLocks noChangeArrowheads="1"/>
          </p:cNvSpPr>
          <p:nvPr/>
        </p:nvSpPr>
        <p:spPr bwMode="auto">
          <a:xfrm>
            <a:off x="396082" y="4851400"/>
            <a:ext cx="8051800" cy="17399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indent="450215" algn="ctr">
              <a:spcAft>
                <a:spcPts val="0"/>
              </a:spcAft>
            </a:pPr>
            <a:r>
              <a:rPr lang="ru-RU" sz="1400" dirty="0" smtClean="0"/>
              <a:t>АДМИНИСТРАЦИЯ </a:t>
            </a:r>
            <a:r>
              <a:rPr lang="ru-RU" sz="1400" dirty="0"/>
              <a:t>МУНИЦИПАЛЬНОГО ОБРАЗОВАНИЯ «ЗАОСТРОВСКОЕ»</a:t>
            </a:r>
          </a:p>
          <a:p>
            <a:pPr indent="450215" algn="ctr">
              <a:spcAft>
                <a:spcPts val="0"/>
              </a:spcAft>
            </a:pPr>
            <a:endParaRPr lang="ru-RU" sz="1400" kern="1600" dirty="0" smtClean="0"/>
          </a:p>
          <a:p>
            <a:pPr indent="450215" algn="ctr">
              <a:spcAft>
                <a:spcPts val="0"/>
              </a:spcAft>
            </a:pPr>
            <a:r>
              <a:rPr lang="ru-RU" sz="1400" kern="1600" dirty="0" smtClean="0">
                <a:solidFill>
                  <a:srgbClr val="FF0000"/>
                </a:solidFill>
              </a:rPr>
              <a:t>РАСПОРЯЖЕНИЕ</a:t>
            </a:r>
            <a:endParaRPr lang="ru-RU" sz="1400" kern="1600" dirty="0">
              <a:solidFill>
                <a:srgbClr val="FF0000"/>
              </a:solidFill>
            </a:endParaRPr>
          </a:p>
          <a:p>
            <a:pPr algn="ctr">
              <a:spcAft>
                <a:spcPts val="0"/>
              </a:spcAft>
              <a:tabLst>
                <a:tab pos="247650" algn="l"/>
                <a:tab pos="3152140" algn="ctr"/>
              </a:tabLst>
            </a:pPr>
            <a:r>
              <a:rPr lang="ru-RU" sz="1400" dirty="0">
                <a:ea typeface="Times New Roman"/>
                <a:cs typeface="Arial"/>
              </a:rPr>
              <a:t>От 12 марта  2013 года №  20</a:t>
            </a:r>
            <a:endParaRPr lang="ru-RU" sz="1100" dirty="0">
              <a:ea typeface="Times New Roman"/>
              <a:cs typeface="Times New Roman"/>
            </a:endParaRPr>
          </a:p>
          <a:p>
            <a:pPr indent="450215" algn="ctr">
              <a:spcAft>
                <a:spcPts val="0"/>
              </a:spcAft>
            </a:pPr>
            <a:r>
              <a:rPr lang="ru-RU" sz="1400" dirty="0">
                <a:ea typeface="Times New Roman"/>
                <a:cs typeface="Arial"/>
              </a:rPr>
              <a:t>О внесении </a:t>
            </a:r>
            <a:r>
              <a:rPr lang="ru-RU" sz="1400" dirty="0">
                <a:solidFill>
                  <a:srgbClr val="FF0000"/>
                </a:solidFill>
                <a:ea typeface="Times New Roman"/>
                <a:cs typeface="Arial"/>
              </a:rPr>
              <a:t>дополнений и изменений в постановление </a:t>
            </a:r>
            <a:r>
              <a:rPr lang="ru-RU" sz="1400" dirty="0">
                <a:ea typeface="Times New Roman"/>
                <a:cs typeface="Arial"/>
              </a:rPr>
              <a:t>администрации  от 25.12.2012 г. № 90 </a:t>
            </a:r>
            <a:r>
              <a:rPr lang="ru-RU" sz="1400" dirty="0">
                <a:solidFill>
                  <a:srgbClr val="FF0000"/>
                </a:solidFill>
                <a:ea typeface="Times New Roman"/>
                <a:cs typeface="Arial"/>
              </a:rPr>
              <a:t>«Об утверждении перечня муниципальных услуг, предоставляемых органами местного самоуправления в муниципальном образовании  «</a:t>
            </a:r>
            <a:r>
              <a:rPr lang="ru-RU" sz="1400" dirty="0" err="1">
                <a:solidFill>
                  <a:srgbClr val="FF0000"/>
                </a:solidFill>
                <a:ea typeface="Times New Roman"/>
                <a:cs typeface="Arial"/>
              </a:rPr>
              <a:t>Заостровское</a:t>
            </a:r>
            <a:r>
              <a:rPr lang="ru-RU" sz="1400" dirty="0">
                <a:solidFill>
                  <a:srgbClr val="FF0000"/>
                </a:solidFill>
                <a:ea typeface="Times New Roman"/>
                <a:cs typeface="Arial"/>
              </a:rPr>
              <a:t>»</a:t>
            </a:r>
            <a:endParaRPr lang="ru-RU" sz="1100" dirty="0">
              <a:solidFill>
                <a:srgbClr val="FF0000"/>
              </a:solidFill>
              <a:ea typeface="Times New Roman"/>
              <a:cs typeface="Times New Roman"/>
            </a:endParaRPr>
          </a:p>
        </p:txBody>
      </p:sp>
    </p:spTree>
    <p:extLst>
      <p:ext uri="{BB962C8B-B14F-4D97-AF65-F5344CB8AC3E}">
        <p14:creationId xmlns:p14="http://schemas.microsoft.com/office/powerpoint/2010/main" val="107557030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33400" y="1612900"/>
            <a:ext cx="2832100" cy="901700"/>
          </a:xfrm>
          <a:prstGeom prst="rect">
            <a:avLst/>
          </a:prstGeom>
          <a:noFill/>
          <a:ln w="9525">
            <a:noFill/>
            <a:miter lim="800000"/>
            <a:headEnd/>
            <a:tailEnd/>
          </a:ln>
        </p:spPr>
        <p:txBody>
          <a:bodyPr anchor="ctr"/>
          <a:lstStyle/>
          <a:p>
            <a:pPr algn="ctr"/>
            <a:r>
              <a:rPr lang="ru-RU" sz="1600" dirty="0" smtClean="0">
                <a:latin typeface="Calibri"/>
              </a:rPr>
              <a:t>ГЛАВА </a:t>
            </a:r>
          </a:p>
          <a:p>
            <a:pPr algn="ctr"/>
            <a:r>
              <a:rPr lang="ru-RU" sz="1600" dirty="0" smtClean="0">
                <a:latin typeface="Calibri"/>
              </a:rPr>
              <a:t>МУНИЦИПАЛЬНОГО ОБРАЗОВАНИЯ</a:t>
            </a:r>
            <a:endParaRPr lang="ru-RU" sz="1600" dirty="0">
              <a:latin typeface="Calibri"/>
            </a:endParaRPr>
          </a:p>
        </p:txBody>
      </p:sp>
      <p:sp>
        <p:nvSpPr>
          <p:cNvPr id="10" name="Rectangle 3"/>
          <p:cNvSpPr txBox="1">
            <a:spLocks noChangeArrowheads="1"/>
          </p:cNvSpPr>
          <p:nvPr/>
        </p:nvSpPr>
        <p:spPr bwMode="auto">
          <a:xfrm>
            <a:off x="396082" y="292100"/>
            <a:ext cx="8328818" cy="685800"/>
          </a:xfrm>
          <a:prstGeom prst="rect">
            <a:avLst/>
          </a:prstGeom>
          <a:solidFill>
            <a:schemeClr val="accent6">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algn="ctr">
              <a:defRPr/>
            </a:pPr>
            <a:r>
              <a:rPr lang="ru-RU" sz="1600" dirty="0" smtClean="0">
                <a:latin typeface="Times New Roman"/>
                <a:ea typeface="Calibri"/>
              </a:rPr>
              <a:t>НАИМЕНОВАНИЕ ОРГАНА, ПРИНЯВШЕГО ПРАВОВОЙ АКТ</a:t>
            </a:r>
          </a:p>
          <a:p>
            <a:pPr algn="ctr">
              <a:defRPr/>
            </a:pPr>
            <a:r>
              <a:rPr lang="ru-RU" sz="1600" dirty="0" smtClean="0">
                <a:latin typeface="Times New Roman"/>
                <a:ea typeface="Calibri"/>
              </a:rPr>
              <a:t>(В ЦЕЛЯХ ОПРЕДЕЛЕНИЯ КОМПЕТЕНЦИИ ДАННОГО ОРГАНА)</a:t>
            </a:r>
            <a:endParaRPr lang="ru-RU" sz="1600" b="0" kern="0" dirty="0">
              <a:latin typeface="+mj-lt"/>
              <a:ea typeface="+mj-ea"/>
              <a:cs typeface="+mj-cs"/>
            </a:endParaRPr>
          </a:p>
        </p:txBody>
      </p:sp>
      <p:sp>
        <p:nvSpPr>
          <p:cNvPr id="7" name="Rectangle 3"/>
          <p:cNvSpPr txBox="1">
            <a:spLocks noChangeArrowheads="1"/>
          </p:cNvSpPr>
          <p:nvPr/>
        </p:nvSpPr>
        <p:spPr bwMode="auto">
          <a:xfrm>
            <a:off x="5171172" y="1557251"/>
            <a:ext cx="2832100" cy="1028700"/>
          </a:xfrm>
          <a:prstGeom prst="rect">
            <a:avLst/>
          </a:prstGeom>
          <a:noFill/>
          <a:ln w="9525">
            <a:noFill/>
            <a:miter lim="800000"/>
            <a:headEnd/>
            <a:tailEnd/>
          </a:ln>
        </p:spPr>
        <p:txBody>
          <a:bodyPr anchor="ctr"/>
          <a:lstStyle/>
          <a:p>
            <a:pPr algn="ctr"/>
            <a:r>
              <a:rPr lang="ru-RU" sz="1600" b="0" dirty="0">
                <a:latin typeface="Calibri"/>
              </a:rPr>
              <a:t> </a:t>
            </a:r>
            <a:r>
              <a:rPr lang="ru-RU" sz="1600" dirty="0" smtClean="0">
                <a:latin typeface="Calibri"/>
              </a:rPr>
              <a:t>АДМИНИСТРАЦИЯ МУНИЦИПАЛЬНОГО ОБРАЗОВАНИЯ</a:t>
            </a:r>
            <a:endParaRPr lang="ru-RU" sz="1600" dirty="0">
              <a:latin typeface="Calibri"/>
            </a:endParaRPr>
          </a:p>
        </p:txBody>
      </p:sp>
      <p:sp>
        <p:nvSpPr>
          <p:cNvPr id="12" name="Rectangle 3"/>
          <p:cNvSpPr txBox="1">
            <a:spLocks noChangeArrowheads="1"/>
          </p:cNvSpPr>
          <p:nvPr/>
        </p:nvSpPr>
        <p:spPr bwMode="auto">
          <a:xfrm>
            <a:off x="133350" y="2730282"/>
            <a:ext cx="1816100" cy="571500"/>
          </a:xfrm>
          <a:prstGeom prst="rect">
            <a:avLst/>
          </a:prstGeom>
          <a:noFill/>
          <a:ln w="9525">
            <a:noFill/>
            <a:miter lim="800000"/>
            <a:headEnd/>
            <a:tailEnd/>
          </a:ln>
        </p:spPr>
        <p:txBody>
          <a:bodyPr anchor="ctr"/>
          <a:lstStyle/>
          <a:p>
            <a:pPr algn="ctr"/>
            <a:r>
              <a:rPr lang="ru-RU" sz="1600" b="0" dirty="0">
                <a:latin typeface="Calibri"/>
              </a:rPr>
              <a:t> </a:t>
            </a:r>
            <a:r>
              <a:rPr lang="ru-RU" sz="1600" dirty="0" smtClean="0">
                <a:latin typeface="Calibri"/>
              </a:rPr>
              <a:t>ПОСТАНОВЛЕНИЯ</a:t>
            </a:r>
            <a:endParaRPr lang="ru-RU" sz="1600" dirty="0">
              <a:latin typeface="Calibri"/>
            </a:endParaRPr>
          </a:p>
        </p:txBody>
      </p:sp>
      <p:sp>
        <p:nvSpPr>
          <p:cNvPr id="13" name="Rectangle 3"/>
          <p:cNvSpPr txBox="1">
            <a:spLocks noChangeArrowheads="1"/>
          </p:cNvSpPr>
          <p:nvPr/>
        </p:nvSpPr>
        <p:spPr bwMode="auto">
          <a:xfrm rot="10800000" flipH="1" flipV="1">
            <a:off x="6855114" y="3424221"/>
            <a:ext cx="2197100" cy="1305193"/>
          </a:xfrm>
          <a:prstGeom prst="rect">
            <a:avLst/>
          </a:prstGeom>
          <a:noFill/>
          <a:ln w="9525">
            <a:noFill/>
            <a:miter lim="800000"/>
            <a:headEnd/>
            <a:tailEnd/>
          </a:ln>
        </p:spPr>
        <p:txBody>
          <a:bodyPr anchor="ctr"/>
          <a:lstStyle/>
          <a:p>
            <a:pPr algn="just"/>
            <a:r>
              <a:rPr lang="ru-RU" sz="1600" b="0" dirty="0"/>
              <a:t>по вопросам организации работы местной администрации</a:t>
            </a:r>
          </a:p>
        </p:txBody>
      </p:sp>
      <p:sp>
        <p:nvSpPr>
          <p:cNvPr id="14" name="Rectangle 3"/>
          <p:cNvSpPr txBox="1">
            <a:spLocks noChangeArrowheads="1"/>
          </p:cNvSpPr>
          <p:nvPr/>
        </p:nvSpPr>
        <p:spPr bwMode="auto">
          <a:xfrm>
            <a:off x="1939983" y="2718794"/>
            <a:ext cx="1816100" cy="571500"/>
          </a:xfrm>
          <a:prstGeom prst="rect">
            <a:avLst/>
          </a:prstGeom>
          <a:noFill/>
          <a:ln w="9525">
            <a:noFill/>
            <a:miter lim="800000"/>
            <a:headEnd/>
            <a:tailEnd/>
          </a:ln>
        </p:spPr>
        <p:txBody>
          <a:bodyPr anchor="ctr"/>
          <a:lstStyle/>
          <a:p>
            <a:pPr algn="ctr"/>
            <a:r>
              <a:rPr lang="ru-RU" sz="1600" b="0" dirty="0">
                <a:latin typeface="Calibri"/>
              </a:rPr>
              <a:t> </a:t>
            </a:r>
            <a:r>
              <a:rPr lang="ru-RU" sz="1600" dirty="0" smtClean="0">
                <a:latin typeface="Calibri"/>
              </a:rPr>
              <a:t>РАСПОРЯЖЕНИЯ</a:t>
            </a:r>
            <a:endParaRPr lang="ru-RU" sz="1600" dirty="0">
              <a:latin typeface="Calibri"/>
            </a:endParaRPr>
          </a:p>
        </p:txBody>
      </p:sp>
      <p:sp>
        <p:nvSpPr>
          <p:cNvPr id="15" name="Rectangle 3"/>
          <p:cNvSpPr txBox="1">
            <a:spLocks noChangeArrowheads="1"/>
          </p:cNvSpPr>
          <p:nvPr/>
        </p:nvSpPr>
        <p:spPr bwMode="auto">
          <a:xfrm>
            <a:off x="4721514" y="2726530"/>
            <a:ext cx="1816100" cy="571500"/>
          </a:xfrm>
          <a:prstGeom prst="rect">
            <a:avLst/>
          </a:prstGeom>
          <a:noFill/>
          <a:ln w="9525">
            <a:noFill/>
            <a:miter lim="800000"/>
            <a:headEnd/>
            <a:tailEnd/>
          </a:ln>
        </p:spPr>
        <p:txBody>
          <a:bodyPr anchor="ctr"/>
          <a:lstStyle/>
          <a:p>
            <a:pPr algn="ctr"/>
            <a:r>
              <a:rPr lang="ru-RU" sz="1600" b="0" dirty="0">
                <a:latin typeface="Calibri"/>
              </a:rPr>
              <a:t> </a:t>
            </a:r>
            <a:r>
              <a:rPr lang="ru-RU" sz="1600" dirty="0" smtClean="0">
                <a:latin typeface="Calibri"/>
              </a:rPr>
              <a:t>ПОСТАНОВЛЕНИЯ</a:t>
            </a:r>
            <a:endParaRPr lang="ru-RU" sz="1600" dirty="0">
              <a:latin typeface="Calibri"/>
            </a:endParaRPr>
          </a:p>
        </p:txBody>
      </p:sp>
      <p:sp>
        <p:nvSpPr>
          <p:cNvPr id="16" name="Rectangle 3"/>
          <p:cNvSpPr txBox="1">
            <a:spLocks noChangeArrowheads="1"/>
          </p:cNvSpPr>
          <p:nvPr/>
        </p:nvSpPr>
        <p:spPr bwMode="auto">
          <a:xfrm>
            <a:off x="6746121" y="2726530"/>
            <a:ext cx="1816100" cy="571500"/>
          </a:xfrm>
          <a:prstGeom prst="rect">
            <a:avLst/>
          </a:prstGeom>
          <a:noFill/>
          <a:ln w="9525">
            <a:noFill/>
            <a:miter lim="800000"/>
            <a:headEnd/>
            <a:tailEnd/>
          </a:ln>
        </p:spPr>
        <p:txBody>
          <a:bodyPr anchor="ctr"/>
          <a:lstStyle/>
          <a:p>
            <a:pPr algn="ctr"/>
            <a:r>
              <a:rPr lang="ru-RU" sz="1600" b="0" dirty="0" smtClean="0">
                <a:latin typeface="Calibri"/>
              </a:rPr>
              <a:t> </a:t>
            </a:r>
            <a:r>
              <a:rPr lang="ru-RU" sz="1600" dirty="0" smtClean="0">
                <a:latin typeface="Calibri"/>
              </a:rPr>
              <a:t>РАСПОРЯЖЕНИЯ</a:t>
            </a:r>
            <a:endParaRPr lang="ru-RU" sz="1600" dirty="0">
              <a:latin typeface="Calibri"/>
            </a:endParaRPr>
          </a:p>
        </p:txBody>
      </p:sp>
      <p:sp>
        <p:nvSpPr>
          <p:cNvPr id="17" name="Rectangle 3"/>
          <p:cNvSpPr txBox="1">
            <a:spLocks noChangeArrowheads="1"/>
          </p:cNvSpPr>
          <p:nvPr/>
        </p:nvSpPr>
        <p:spPr bwMode="auto">
          <a:xfrm rot="10800000" flipH="1" flipV="1">
            <a:off x="171449" y="3144391"/>
            <a:ext cx="3556001" cy="1860550"/>
          </a:xfrm>
          <a:prstGeom prst="rect">
            <a:avLst/>
          </a:prstGeom>
          <a:noFill/>
          <a:ln w="9525">
            <a:noFill/>
            <a:miter lim="800000"/>
            <a:headEnd/>
            <a:tailEnd/>
          </a:ln>
        </p:spPr>
        <p:txBody>
          <a:bodyPr anchor="ctr"/>
          <a:lstStyle/>
          <a:p>
            <a:pPr algn="just"/>
            <a:r>
              <a:rPr lang="ru-RU" sz="1600" b="0" dirty="0"/>
              <a:t>п</a:t>
            </a:r>
            <a:r>
              <a:rPr lang="ru-RU" sz="1600" b="0" dirty="0" smtClean="0"/>
              <a:t>о вопросам</a:t>
            </a:r>
            <a:r>
              <a:rPr lang="ru-RU" sz="1600" b="0" dirty="0"/>
              <a:t>, отнесенным к его компетенции уставом муниципального образования в соответствии с </a:t>
            </a:r>
            <a:r>
              <a:rPr lang="ru-RU" sz="1600" b="0" dirty="0" smtClean="0"/>
              <a:t>Федеральным законом № 131-ФЗ и </a:t>
            </a:r>
            <a:r>
              <a:rPr lang="ru-RU" sz="1600" b="0" dirty="0"/>
              <a:t>другими федеральными законами</a:t>
            </a:r>
          </a:p>
        </p:txBody>
      </p:sp>
      <p:sp>
        <p:nvSpPr>
          <p:cNvPr id="18" name="Rectangle 3"/>
          <p:cNvSpPr txBox="1">
            <a:spLocks noChangeArrowheads="1"/>
          </p:cNvSpPr>
          <p:nvPr/>
        </p:nvSpPr>
        <p:spPr bwMode="auto">
          <a:xfrm rot="10800000" flipH="1" flipV="1">
            <a:off x="4480213" y="3571126"/>
            <a:ext cx="2298701" cy="3016249"/>
          </a:xfrm>
          <a:prstGeom prst="rect">
            <a:avLst/>
          </a:prstGeom>
          <a:noFill/>
          <a:ln w="9525">
            <a:noFill/>
            <a:miter lim="800000"/>
            <a:headEnd/>
            <a:tailEnd/>
          </a:ln>
        </p:spPr>
        <p:txBody>
          <a:bodyPr anchor="ctr"/>
          <a:lstStyle/>
          <a:p>
            <a:pPr algn="just"/>
            <a:r>
              <a:rPr lang="ru-RU" sz="1600" b="0" dirty="0"/>
              <a:t> по вопросам местного значения и вопросам, связанным с осуществлением отдельных государственных полномочий, переданных </a:t>
            </a:r>
            <a:r>
              <a:rPr lang="ru-RU" sz="1600" b="0" dirty="0" smtClean="0"/>
              <a:t>ОМС </a:t>
            </a:r>
            <a:r>
              <a:rPr lang="ru-RU" sz="1600" b="0" dirty="0"/>
              <a:t>федеральными законами и законами субъектов Российской Федерации</a:t>
            </a:r>
          </a:p>
        </p:txBody>
      </p:sp>
      <p:sp>
        <p:nvSpPr>
          <p:cNvPr id="2" name="Стрелка вниз 1"/>
          <p:cNvSpPr/>
          <p:nvPr/>
        </p:nvSpPr>
        <p:spPr bwMode="auto">
          <a:xfrm rot="2206003">
            <a:off x="1259130" y="2443044"/>
            <a:ext cx="342554" cy="438219"/>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19" name="Стрелка вниз 18"/>
          <p:cNvSpPr/>
          <p:nvPr/>
        </p:nvSpPr>
        <p:spPr bwMode="auto">
          <a:xfrm rot="2206003">
            <a:off x="5877770" y="2443043"/>
            <a:ext cx="342554" cy="438219"/>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0" name="Стрелка вниз 19"/>
          <p:cNvSpPr/>
          <p:nvPr/>
        </p:nvSpPr>
        <p:spPr bwMode="auto">
          <a:xfrm rot="19225647">
            <a:off x="6832862" y="2454418"/>
            <a:ext cx="342554" cy="438219"/>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1" name="Стрелка вниз 20"/>
          <p:cNvSpPr/>
          <p:nvPr/>
        </p:nvSpPr>
        <p:spPr bwMode="auto">
          <a:xfrm rot="19225647">
            <a:off x="2239314" y="2445528"/>
            <a:ext cx="342554" cy="438219"/>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2" name="Стрелка вниз 21"/>
          <p:cNvSpPr/>
          <p:nvPr/>
        </p:nvSpPr>
        <p:spPr bwMode="auto">
          <a:xfrm>
            <a:off x="5391439" y="3142016"/>
            <a:ext cx="342554" cy="438219"/>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4" name="Стрелка вниз 23"/>
          <p:cNvSpPr/>
          <p:nvPr/>
        </p:nvSpPr>
        <p:spPr bwMode="auto">
          <a:xfrm>
            <a:off x="7331768" y="3142016"/>
            <a:ext cx="342554" cy="438219"/>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1133789943"/>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08782" y="1270000"/>
            <a:ext cx="8051800" cy="1498600"/>
          </a:xfrm>
          <a:prstGeom prst="rect">
            <a:avLst/>
          </a:prstGeom>
          <a:noFill/>
          <a:ln w="9525">
            <a:noFill/>
            <a:miter lim="800000"/>
            <a:headEnd/>
            <a:tailEnd/>
          </a:ln>
        </p:spPr>
        <p:txBody>
          <a:bodyPr anchor="ctr"/>
          <a:lstStyle/>
          <a:p>
            <a:pPr algn="just">
              <a:defRPr/>
            </a:pPr>
            <a:r>
              <a:rPr lang="ru-RU" sz="1600" dirty="0">
                <a:solidFill>
                  <a:srgbClr val="FF0000"/>
                </a:solidFill>
              </a:rPr>
              <a:t>постановление главы </a:t>
            </a:r>
            <a:r>
              <a:rPr lang="ru-RU" sz="1600" dirty="0"/>
              <a:t>муниципального образования «</a:t>
            </a:r>
            <a:r>
              <a:rPr lang="ru-RU" sz="1600" dirty="0" err="1"/>
              <a:t>Золотухское</a:t>
            </a:r>
            <a:r>
              <a:rPr lang="ru-RU" sz="1600" dirty="0"/>
              <a:t>»</a:t>
            </a:r>
            <a:br>
              <a:rPr lang="ru-RU" sz="1600" dirty="0"/>
            </a:br>
            <a:r>
              <a:rPr lang="ru-RU" sz="1600" dirty="0"/>
              <a:t>от 16 июля 2012 года № 54 «</a:t>
            </a:r>
            <a:r>
              <a:rPr lang="ru-RU" sz="1600" dirty="0">
                <a:solidFill>
                  <a:srgbClr val="FF0000"/>
                </a:solidFill>
              </a:rPr>
              <a:t>Об утверждении административного регламента администрации муниципального образования </a:t>
            </a:r>
            <a:r>
              <a:rPr lang="ru-RU" sz="1600" dirty="0"/>
              <a:t>«</a:t>
            </a:r>
            <a:r>
              <a:rPr lang="ru-RU" sz="1600" dirty="0" err="1"/>
              <a:t>Золотухское</a:t>
            </a:r>
            <a:r>
              <a:rPr lang="ru-RU" sz="1600" dirty="0"/>
              <a:t>» по предоставлению муниципальной услуги «Согласование переустройства и (или) перепланировки жилых помещений»</a:t>
            </a:r>
            <a:endParaRPr lang="ru-RU" sz="1600" b="0" kern="0" dirty="0">
              <a:latin typeface="+mj-lt"/>
              <a:ea typeface="+mj-ea"/>
              <a:cs typeface="+mj-cs"/>
            </a:endParaRPr>
          </a:p>
        </p:txBody>
      </p:sp>
      <p:sp>
        <p:nvSpPr>
          <p:cNvPr id="8" name="Rectangle 3"/>
          <p:cNvSpPr txBox="1">
            <a:spLocks noChangeArrowheads="1"/>
          </p:cNvSpPr>
          <p:nvPr/>
        </p:nvSpPr>
        <p:spPr bwMode="auto">
          <a:xfrm>
            <a:off x="515541" y="2921000"/>
            <a:ext cx="7838281" cy="2849562"/>
          </a:xfrm>
          <a:prstGeom prst="rect">
            <a:avLst/>
          </a:prstGeom>
          <a:noFill/>
          <a:ln w="9525">
            <a:noFill/>
            <a:miter lim="800000"/>
            <a:headEnd/>
            <a:tailEnd/>
          </a:ln>
        </p:spPr>
        <p:txBody>
          <a:bodyPr anchor="ctr"/>
          <a:lstStyle/>
          <a:p>
            <a:pPr algn="just">
              <a:spcAft>
                <a:spcPts val="0"/>
              </a:spcAft>
            </a:pPr>
            <a:r>
              <a:rPr lang="ru-RU" sz="1600" dirty="0">
                <a:solidFill>
                  <a:srgbClr val="FF0000"/>
                </a:solidFill>
                <a:latin typeface="+mj-lt"/>
              </a:rPr>
              <a:t>постановление главы </a:t>
            </a:r>
            <a:r>
              <a:rPr lang="ru-RU" sz="1600" dirty="0">
                <a:solidFill>
                  <a:srgbClr val="000000"/>
                </a:solidFill>
                <a:latin typeface="+mj-lt"/>
              </a:rPr>
              <a:t>муниципального образования </a:t>
            </a:r>
            <a:r>
              <a:rPr lang="ru-RU" sz="1600" dirty="0" smtClean="0">
                <a:solidFill>
                  <a:srgbClr val="000000"/>
                </a:solidFill>
                <a:latin typeface="+mj-lt"/>
              </a:rPr>
              <a:t>«</a:t>
            </a:r>
            <a:r>
              <a:rPr lang="ru-RU" sz="1600" dirty="0">
                <a:latin typeface="+mj-lt"/>
                <a:ea typeface="Times New Roman"/>
              </a:rPr>
              <a:t>Шидровское</a:t>
            </a:r>
            <a:r>
              <a:rPr lang="ru-RU" sz="1600" dirty="0" smtClean="0">
                <a:solidFill>
                  <a:srgbClr val="000000"/>
                </a:solidFill>
                <a:latin typeface="+mj-lt"/>
              </a:rPr>
              <a:t>»</a:t>
            </a:r>
            <a:r>
              <a:rPr lang="ru-RU" sz="1600" dirty="0">
                <a:solidFill>
                  <a:srgbClr val="000000"/>
                </a:solidFill>
                <a:latin typeface="+mj-lt"/>
              </a:rPr>
              <a:t/>
            </a:r>
            <a:br>
              <a:rPr lang="ru-RU" sz="1600" dirty="0">
                <a:solidFill>
                  <a:srgbClr val="000000"/>
                </a:solidFill>
                <a:latin typeface="+mj-lt"/>
              </a:rPr>
            </a:br>
            <a:r>
              <a:rPr lang="ru-RU" sz="1600" dirty="0">
                <a:latin typeface="+mj-lt"/>
                <a:ea typeface="Times New Roman"/>
              </a:rPr>
              <a:t>16 апреля 2019 </a:t>
            </a:r>
            <a:r>
              <a:rPr lang="ru-RU" sz="1600" dirty="0" smtClean="0">
                <a:latin typeface="+mj-lt"/>
                <a:ea typeface="Times New Roman"/>
              </a:rPr>
              <a:t>года  </a:t>
            </a:r>
            <a:r>
              <a:rPr lang="ru-RU" sz="1600" dirty="0">
                <a:latin typeface="+mj-lt"/>
                <a:ea typeface="Times New Roman"/>
              </a:rPr>
              <a:t>№ </a:t>
            </a:r>
            <a:r>
              <a:rPr lang="ru-RU" sz="1600" dirty="0" smtClean="0">
                <a:latin typeface="+mj-lt"/>
                <a:ea typeface="Times New Roman"/>
              </a:rPr>
              <a:t>8 </a:t>
            </a:r>
            <a:r>
              <a:rPr lang="ru-RU" sz="1600" dirty="0" smtClean="0">
                <a:solidFill>
                  <a:srgbClr val="000000"/>
                </a:solidFill>
                <a:latin typeface="+mj-lt"/>
              </a:rPr>
              <a:t>«</a:t>
            </a:r>
            <a:r>
              <a:rPr lang="ru-RU" sz="1600" dirty="0">
                <a:latin typeface="+mj-lt"/>
                <a:ea typeface="Times New Roman"/>
              </a:rPr>
              <a:t>Об утверждении </a:t>
            </a:r>
            <a:r>
              <a:rPr lang="ru-RU" sz="1600" dirty="0">
                <a:solidFill>
                  <a:srgbClr val="FF0000"/>
                </a:solidFill>
                <a:latin typeface="+mj-lt"/>
                <a:ea typeface="Times New Roman"/>
              </a:rPr>
              <a:t>Перечня муниципального имущества МО</a:t>
            </a:r>
            <a:r>
              <a:rPr lang="ru-RU" sz="1600" dirty="0">
                <a:latin typeface="+mj-lt"/>
                <a:ea typeface="Times New Roman"/>
              </a:rPr>
              <a:t> «Шидровское», предназначенного для предоставления во владение и (или) в пользование субъектам малого и среднего предпринимательства и организациям, образующим инфраструктуру поддержки субъектов малого и среднего предпринимательства</a:t>
            </a:r>
            <a:r>
              <a:rPr lang="ru-RU" sz="1600" dirty="0" smtClean="0">
                <a:solidFill>
                  <a:srgbClr val="000000"/>
                </a:solidFill>
                <a:latin typeface="+mj-lt"/>
              </a:rPr>
              <a:t>»</a:t>
            </a:r>
          </a:p>
          <a:p>
            <a:pPr algn="just">
              <a:spcAft>
                <a:spcPts val="0"/>
              </a:spcAft>
            </a:pPr>
            <a:endParaRPr lang="ru-RU" sz="1600" b="0" kern="0" dirty="0">
              <a:solidFill>
                <a:srgbClr val="000000"/>
              </a:solidFill>
              <a:latin typeface="+mj-lt"/>
            </a:endParaRPr>
          </a:p>
          <a:p>
            <a:pPr algn="just"/>
            <a:r>
              <a:rPr lang="ru-RU" sz="1600" b="0" kern="0" dirty="0" smtClean="0">
                <a:solidFill>
                  <a:srgbClr val="000000"/>
                </a:solidFill>
                <a:latin typeface="+mj-lt"/>
              </a:rPr>
              <a:t>(</a:t>
            </a:r>
            <a:r>
              <a:rPr lang="ru-RU" sz="1400" kern="0" dirty="0" smtClean="0">
                <a:solidFill>
                  <a:srgbClr val="000000"/>
                </a:solidFill>
                <a:latin typeface="+mn-lt"/>
              </a:rPr>
              <a:t>часть 4 </a:t>
            </a:r>
            <a:r>
              <a:rPr lang="ru-RU" sz="1400" dirty="0" smtClean="0">
                <a:latin typeface="+mn-lt"/>
                <a:ea typeface="Calibri"/>
                <a:cs typeface="Times New Roman"/>
              </a:rPr>
              <a:t>статьи 18 Федерального  закона </a:t>
            </a:r>
            <a:r>
              <a:rPr lang="ru-RU" sz="1400" dirty="0">
                <a:latin typeface="+mn-lt"/>
                <a:ea typeface="Calibri"/>
                <a:cs typeface="Times New Roman"/>
              </a:rPr>
              <a:t>от </a:t>
            </a:r>
            <a:r>
              <a:rPr lang="ru-RU" sz="1400" dirty="0" smtClean="0">
                <a:latin typeface="+mn-lt"/>
                <a:ea typeface="Calibri"/>
                <a:cs typeface="Times New Roman"/>
              </a:rPr>
              <a:t>24 июля 2007 года № </a:t>
            </a:r>
            <a:r>
              <a:rPr lang="ru-RU" sz="1400" dirty="0">
                <a:latin typeface="+mn-lt"/>
                <a:ea typeface="Calibri"/>
                <a:cs typeface="Times New Roman"/>
              </a:rPr>
              <a:t>209-ФЗ </a:t>
            </a:r>
            <a:r>
              <a:rPr lang="ru-RU" sz="1400" dirty="0" smtClean="0">
                <a:latin typeface="+mn-lt"/>
                <a:ea typeface="Calibri"/>
                <a:cs typeface="Times New Roman"/>
              </a:rPr>
              <a:t>«О </a:t>
            </a:r>
            <a:r>
              <a:rPr lang="ru-RU" sz="1400" dirty="0">
                <a:latin typeface="+mn-lt"/>
                <a:ea typeface="Calibri"/>
                <a:cs typeface="Times New Roman"/>
              </a:rPr>
              <a:t>развитии малого и среднего предпринимательства в Российской </a:t>
            </a:r>
            <a:r>
              <a:rPr lang="ru-RU" sz="1400" dirty="0" smtClean="0">
                <a:latin typeface="+mn-lt"/>
                <a:ea typeface="Calibri"/>
                <a:cs typeface="Times New Roman"/>
              </a:rPr>
              <a:t>Федерации»  относит утверждение перечней муниципального имущества, свободного от прав третьих лиц к полномочиям </a:t>
            </a:r>
            <a:r>
              <a:rPr lang="ru-RU" sz="1400" dirty="0" smtClean="0">
                <a:latin typeface="+mn-lt"/>
              </a:rPr>
              <a:t>органов местного самоуправления)</a:t>
            </a:r>
            <a:endParaRPr lang="ru-RU" sz="1400" kern="0" dirty="0">
              <a:solidFill>
                <a:srgbClr val="000000"/>
              </a:solidFill>
              <a:latin typeface="+mn-lt"/>
            </a:endParaRPr>
          </a:p>
        </p:txBody>
      </p:sp>
      <p:sp>
        <p:nvSpPr>
          <p:cNvPr id="10" name="Rectangle 3"/>
          <p:cNvSpPr txBox="1">
            <a:spLocks noChangeArrowheads="1"/>
          </p:cNvSpPr>
          <p:nvPr/>
        </p:nvSpPr>
        <p:spPr bwMode="auto">
          <a:xfrm>
            <a:off x="396082" y="292100"/>
            <a:ext cx="8252618" cy="812800"/>
          </a:xfrm>
          <a:prstGeom prst="rect">
            <a:avLst/>
          </a:prstGeom>
          <a:solidFill>
            <a:schemeClr val="accent6">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algn="ctr">
              <a:defRPr/>
            </a:pPr>
            <a:r>
              <a:rPr lang="ru-RU" sz="1600" kern="0" dirty="0" smtClean="0">
                <a:latin typeface="+mj-lt"/>
              </a:rPr>
              <a:t>ПРИМЕРЫ МУНИЦИПАЛЬНЫХ АКТОВ, В КОТОРЫХ ОШИБОЧНО</a:t>
            </a:r>
          </a:p>
          <a:p>
            <a:pPr lvl="0" algn="ctr">
              <a:defRPr/>
            </a:pPr>
            <a:r>
              <a:rPr lang="ru-RU" sz="1600" dirty="0" smtClean="0">
                <a:solidFill>
                  <a:srgbClr val="000000"/>
                </a:solidFill>
                <a:latin typeface="+mj-lt"/>
                <a:ea typeface="Calibri"/>
              </a:rPr>
              <a:t>УКАЗАНО НАИМЕНОВАНИЕ ОРГАНА ЛИБО НЕ ОПРЕДЕЛЕН ОРГАН, ПРИНЯВШИЙ  ПРАВОВОЙ АКТ</a:t>
            </a:r>
            <a:endParaRPr lang="ru-RU" sz="1600" dirty="0">
              <a:solidFill>
                <a:srgbClr val="000000"/>
              </a:solidFill>
              <a:latin typeface="+mj-lt"/>
              <a:ea typeface="Calibri"/>
            </a:endParaRPr>
          </a:p>
        </p:txBody>
      </p:sp>
      <p:sp>
        <p:nvSpPr>
          <p:cNvPr id="5" name="Rectangle 3"/>
          <p:cNvSpPr txBox="1">
            <a:spLocks noChangeArrowheads="1"/>
          </p:cNvSpPr>
          <p:nvPr/>
        </p:nvSpPr>
        <p:spPr bwMode="auto">
          <a:xfrm>
            <a:off x="622301" y="5592762"/>
            <a:ext cx="8051800" cy="1265238"/>
          </a:xfrm>
          <a:prstGeom prst="rect">
            <a:avLst/>
          </a:prstGeom>
          <a:noFill/>
          <a:ln w="9525">
            <a:noFill/>
            <a:miter lim="800000"/>
            <a:headEnd/>
            <a:tailEnd/>
          </a:ln>
        </p:spPr>
        <p:txBody>
          <a:bodyPr anchor="ctr"/>
          <a:lstStyle/>
          <a:p>
            <a:pPr algn="ctr"/>
            <a:r>
              <a:rPr lang="ru-RU" sz="1600" dirty="0">
                <a:solidFill>
                  <a:srgbClr val="FF0000"/>
                </a:solidFill>
              </a:rPr>
              <a:t>Отсутствие наименования органа местного самоуправления или лица, </a:t>
            </a:r>
            <a:r>
              <a:rPr lang="ru-RU" sz="1600" dirty="0" smtClean="0">
                <a:solidFill>
                  <a:srgbClr val="FF0000"/>
                </a:solidFill>
              </a:rPr>
              <a:t>принявшего </a:t>
            </a:r>
            <a:r>
              <a:rPr lang="ru-RU" sz="1600" dirty="0">
                <a:solidFill>
                  <a:srgbClr val="FF0000"/>
                </a:solidFill>
              </a:rPr>
              <a:t>(издавшего) муниципальный акт, может являться основанием для </a:t>
            </a:r>
            <a:r>
              <a:rPr lang="ru-RU" sz="1600" dirty="0" smtClean="0">
                <a:solidFill>
                  <a:srgbClr val="FF0000"/>
                </a:solidFill>
              </a:rPr>
              <a:t>признания соответствующего </a:t>
            </a:r>
            <a:r>
              <a:rPr lang="ru-RU" sz="1600" dirty="0">
                <a:solidFill>
                  <a:srgbClr val="FF0000"/>
                </a:solidFill>
              </a:rPr>
              <a:t>акта незаконным</a:t>
            </a:r>
            <a:endParaRPr lang="ru-RU" sz="1600" kern="0" dirty="0">
              <a:solidFill>
                <a:srgbClr val="FF0000"/>
              </a:solidFill>
              <a:latin typeface="+mj-lt"/>
              <a:ea typeface="+mj-ea"/>
              <a:cs typeface="+mj-cs"/>
            </a:endParaRPr>
          </a:p>
        </p:txBody>
      </p:sp>
    </p:spTree>
    <p:extLst>
      <p:ext uri="{BB962C8B-B14F-4D97-AF65-F5344CB8AC3E}">
        <p14:creationId xmlns:p14="http://schemas.microsoft.com/office/powerpoint/2010/main" val="414333377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19880" y="548640"/>
            <a:ext cx="8316120" cy="2435860"/>
          </a:xfrm>
          <a:prstGeom prst="rect">
            <a:avLst/>
          </a:prstGeom>
          <a:noFill/>
          <a:ln w="9525">
            <a:noFill/>
            <a:miter lim="800000"/>
            <a:headEnd/>
            <a:tailEnd/>
          </a:ln>
        </p:spPr>
        <p:txBody>
          <a:bodyPr anchor="ctr"/>
          <a:lstStyle/>
          <a:p>
            <a:pPr algn="ctr"/>
            <a:r>
              <a:rPr lang="ru-RU" sz="1600" dirty="0" smtClean="0">
                <a:solidFill>
                  <a:schemeClr val="accent3">
                    <a:lumMod val="75000"/>
                  </a:schemeClr>
                </a:solidFill>
              </a:rPr>
              <a:t>К НАИМЕНОВАНИЮ ПРАВОВОГО АКТА ПРЕДЪЯВЛЯЮТСЯ </a:t>
            </a:r>
            <a:endParaRPr lang="en-US" sz="1600" dirty="0" smtClean="0">
              <a:solidFill>
                <a:schemeClr val="accent3">
                  <a:lumMod val="75000"/>
                </a:schemeClr>
              </a:solidFill>
            </a:endParaRPr>
          </a:p>
          <a:p>
            <a:pPr algn="ctr"/>
            <a:r>
              <a:rPr lang="ru-RU" sz="1600" dirty="0" smtClean="0">
                <a:solidFill>
                  <a:schemeClr val="accent3">
                    <a:lumMod val="75000"/>
                  </a:schemeClr>
                </a:solidFill>
              </a:rPr>
              <a:t>ОПРЕДЕЛЕННЫЕ ТРЕБОВАНИЯ</a:t>
            </a:r>
          </a:p>
          <a:p>
            <a:pPr algn="just"/>
            <a:endParaRPr lang="ru-RU" sz="1600" dirty="0" smtClean="0"/>
          </a:p>
          <a:p>
            <a:pPr algn="just"/>
            <a:r>
              <a:rPr lang="ru-RU" sz="1600" u="sng" dirty="0" smtClean="0"/>
              <a:t>Наименование должно быть:</a:t>
            </a:r>
          </a:p>
          <a:p>
            <a:pPr algn="just"/>
            <a:r>
              <a:rPr lang="ru-RU" sz="1600" dirty="0" smtClean="0"/>
              <a:t>    </a:t>
            </a:r>
            <a:r>
              <a:rPr lang="ru-RU" sz="1600" dirty="0" smtClean="0">
                <a:solidFill>
                  <a:srgbClr val="FF0000"/>
                </a:solidFill>
              </a:rPr>
              <a:t>четким</a:t>
            </a:r>
            <a:r>
              <a:rPr lang="ru-RU" sz="1600" dirty="0" smtClean="0"/>
              <a:t> </a:t>
            </a:r>
            <a:r>
              <a:rPr lang="ru-RU" sz="1600" dirty="0"/>
              <a:t>(правильно отражать содержание правового акта и основной </a:t>
            </a:r>
            <a:r>
              <a:rPr lang="ru-RU" sz="1600" dirty="0" smtClean="0"/>
              <a:t>предмет правового </a:t>
            </a:r>
            <a:r>
              <a:rPr lang="ru-RU" sz="1600" dirty="0"/>
              <a:t>регулирования);</a:t>
            </a:r>
          </a:p>
          <a:p>
            <a:pPr algn="just"/>
            <a:r>
              <a:rPr lang="ru-RU" sz="1600" dirty="0" smtClean="0"/>
              <a:t>    </a:t>
            </a:r>
            <a:r>
              <a:rPr lang="ru-RU" sz="1600" dirty="0" smtClean="0">
                <a:solidFill>
                  <a:srgbClr val="FF0000"/>
                </a:solidFill>
              </a:rPr>
              <a:t>кратким</a:t>
            </a:r>
            <a:r>
              <a:rPr lang="ru-RU" sz="1600" dirty="0" smtClean="0"/>
              <a:t> </a:t>
            </a:r>
            <a:r>
              <a:rPr lang="ru-RU" sz="1600" dirty="0"/>
              <a:t>(в сжатой форме передавать суть правового акта);</a:t>
            </a:r>
          </a:p>
          <a:p>
            <a:pPr algn="just"/>
            <a:r>
              <a:rPr lang="ru-RU" sz="1600" dirty="0" smtClean="0"/>
              <a:t>    </a:t>
            </a:r>
            <a:r>
              <a:rPr lang="ru-RU" sz="1600" dirty="0" smtClean="0">
                <a:solidFill>
                  <a:srgbClr val="FF0000"/>
                </a:solidFill>
              </a:rPr>
              <a:t>формализованным</a:t>
            </a:r>
            <a:r>
              <a:rPr lang="ru-RU" sz="1600" dirty="0" smtClean="0"/>
              <a:t> </a:t>
            </a:r>
            <a:r>
              <a:rPr lang="ru-RU" sz="1600" dirty="0"/>
              <a:t>(изложенным в официальном стиле).</a:t>
            </a:r>
            <a:endParaRPr lang="ru-RU" sz="1600" dirty="0">
              <a:effectLst/>
              <a:latin typeface="Times New Roman"/>
              <a:ea typeface="Times New Roman"/>
            </a:endParaRPr>
          </a:p>
        </p:txBody>
      </p:sp>
      <p:sp>
        <p:nvSpPr>
          <p:cNvPr id="6" name="Rectangle 3"/>
          <p:cNvSpPr txBox="1">
            <a:spLocks noChangeArrowheads="1"/>
          </p:cNvSpPr>
          <p:nvPr/>
        </p:nvSpPr>
        <p:spPr bwMode="auto">
          <a:xfrm>
            <a:off x="449260" y="3491345"/>
            <a:ext cx="8316120" cy="2439555"/>
          </a:xfrm>
          <a:prstGeom prst="rect">
            <a:avLst/>
          </a:prstGeom>
          <a:noFill/>
          <a:ln w="9525">
            <a:noFill/>
            <a:miter lim="800000"/>
            <a:headEnd/>
            <a:tailEnd/>
          </a:ln>
        </p:spPr>
        <p:txBody>
          <a:bodyPr anchor="ctr"/>
          <a:lstStyle/>
          <a:p>
            <a:pPr algn="just"/>
            <a:r>
              <a:rPr lang="ru-RU" sz="1600" dirty="0" smtClean="0"/>
              <a:t>    Следует </a:t>
            </a:r>
            <a:r>
              <a:rPr lang="ru-RU" sz="1600" dirty="0"/>
              <a:t>избегать сложных и неоправданно длинных наименований, а также</a:t>
            </a:r>
          </a:p>
          <a:p>
            <a:pPr algn="just"/>
            <a:r>
              <a:rPr lang="ru-RU" sz="1600" dirty="0"/>
              <a:t>наименований, которые могут быть истолкованы неоднозначно</a:t>
            </a:r>
            <a:r>
              <a:rPr lang="ru-RU" sz="1600" dirty="0" smtClean="0"/>
              <a:t>.</a:t>
            </a:r>
          </a:p>
          <a:p>
            <a:pPr algn="just"/>
            <a:endParaRPr lang="ru-RU" sz="1600" dirty="0"/>
          </a:p>
          <a:p>
            <a:pPr algn="just"/>
            <a:r>
              <a:rPr lang="ru-RU" sz="1600" dirty="0" smtClean="0"/>
              <a:t>    Наименование </a:t>
            </a:r>
            <a:r>
              <a:rPr lang="ru-RU" sz="1600" dirty="0"/>
              <a:t>правового акта должно отвечать на вопрос «О чем правовой</a:t>
            </a:r>
          </a:p>
          <a:p>
            <a:pPr algn="just"/>
            <a:r>
              <a:rPr lang="ru-RU" sz="1600" dirty="0"/>
              <a:t>акт?» и начинаться с предлогов «О...» или «Об</a:t>
            </a:r>
            <a:r>
              <a:rPr lang="ru-RU" sz="1600" dirty="0" smtClean="0"/>
              <a:t>...».</a:t>
            </a:r>
          </a:p>
          <a:p>
            <a:pPr algn="just"/>
            <a:endParaRPr lang="ru-RU" sz="1600" dirty="0">
              <a:effectLst/>
              <a:latin typeface="Times New Roman"/>
              <a:ea typeface="Times New Roman"/>
            </a:endParaRPr>
          </a:p>
          <a:p>
            <a:pPr algn="just"/>
            <a:r>
              <a:rPr lang="ru-RU" sz="1600" dirty="0" smtClean="0"/>
              <a:t>    Наименование </a:t>
            </a:r>
            <a:r>
              <a:rPr lang="ru-RU" sz="1600" dirty="0"/>
              <a:t>муниципального акта кавычками не выделяется, </a:t>
            </a:r>
            <a:r>
              <a:rPr lang="ru-RU" sz="1600" dirty="0" smtClean="0"/>
              <a:t>выравнивается по </a:t>
            </a:r>
            <a:r>
              <a:rPr lang="ru-RU" sz="1600" dirty="0"/>
              <a:t>центру, печатается строчными буквами с прописной буквы полужирным </a:t>
            </a:r>
            <a:r>
              <a:rPr lang="ru-RU" sz="1600" dirty="0" smtClean="0"/>
              <a:t>шрифтом</a:t>
            </a:r>
            <a:r>
              <a:rPr lang="ru-RU" sz="1600" dirty="0"/>
              <a:t>, точка в конце заголовка не ставится</a:t>
            </a:r>
            <a:r>
              <a:rPr lang="ru-RU" sz="1600" dirty="0" smtClean="0"/>
              <a:t>.</a:t>
            </a:r>
          </a:p>
          <a:p>
            <a:pPr algn="just"/>
            <a:endParaRPr lang="ru-RU" sz="1600" dirty="0"/>
          </a:p>
        </p:txBody>
      </p:sp>
    </p:spTree>
    <p:extLst>
      <p:ext uri="{BB962C8B-B14F-4D97-AF65-F5344CB8AC3E}">
        <p14:creationId xmlns:p14="http://schemas.microsoft.com/office/powerpoint/2010/main" val="4247301450"/>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8482" y="1156393"/>
            <a:ext cx="8051801" cy="16891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spcAft>
                <a:spcPts val="0"/>
              </a:spcAft>
            </a:pPr>
            <a:r>
              <a:rPr lang="ru-RU" sz="1400" dirty="0">
                <a:solidFill>
                  <a:srgbClr val="FF0000"/>
                </a:solidFill>
                <a:latin typeface="Times New Roman"/>
                <a:ea typeface="Times New Roman"/>
              </a:rPr>
              <a:t>МУНИЦИПАЛЬНОЕ  ОБРАЗОВАНИЕ  «ЗАОСТРОВСКОЕ»</a:t>
            </a:r>
          </a:p>
          <a:p>
            <a:pPr algn="ctr">
              <a:spcAft>
                <a:spcPts val="0"/>
              </a:spcAft>
            </a:pPr>
            <a:r>
              <a:rPr lang="ru-RU" sz="1400" dirty="0" smtClean="0">
                <a:latin typeface="Times New Roman"/>
                <a:ea typeface="Times New Roman"/>
              </a:rPr>
              <a:t>ГЛАВА  </a:t>
            </a:r>
            <a:r>
              <a:rPr lang="ru-RU" sz="1400" dirty="0">
                <a:latin typeface="Times New Roman"/>
                <a:ea typeface="Times New Roman"/>
              </a:rPr>
              <a:t>МУНИЦИПАЛЬНОГО  </a:t>
            </a:r>
            <a:r>
              <a:rPr lang="ru-RU" sz="1400" dirty="0" smtClean="0">
                <a:latin typeface="Times New Roman"/>
                <a:ea typeface="Times New Roman"/>
              </a:rPr>
              <a:t>ОБРАЗОВАНИЯ</a:t>
            </a:r>
          </a:p>
          <a:p>
            <a:pPr algn="ctr">
              <a:spcAft>
                <a:spcPts val="0"/>
              </a:spcAft>
            </a:pPr>
            <a:r>
              <a:rPr lang="ru-RU" sz="1400" dirty="0" smtClean="0">
                <a:latin typeface="Times New Roman"/>
                <a:ea typeface="Times New Roman"/>
              </a:rPr>
              <a:t>ПОСТАНОВЛЕНИЕ</a:t>
            </a:r>
          </a:p>
          <a:p>
            <a:pPr algn="ctr">
              <a:spcAft>
                <a:spcPts val="0"/>
              </a:spcAft>
            </a:pPr>
            <a:r>
              <a:rPr lang="ru-RU" sz="1400" dirty="0">
                <a:latin typeface="Times New Roman"/>
                <a:ea typeface="Times New Roman"/>
              </a:rPr>
              <a:t> </a:t>
            </a:r>
          </a:p>
          <a:p>
            <a:pPr algn="ctr">
              <a:spcAft>
                <a:spcPts val="0"/>
              </a:spcAft>
            </a:pPr>
            <a:r>
              <a:rPr lang="ru-RU" sz="1400" dirty="0">
                <a:solidFill>
                  <a:srgbClr val="FF0000"/>
                </a:solidFill>
                <a:latin typeface="Times New Roman"/>
                <a:ea typeface="Times New Roman"/>
              </a:rPr>
              <a:t>от 25 апреля 2019  </a:t>
            </a:r>
            <a:r>
              <a:rPr lang="ru-RU" sz="1400" dirty="0" smtClean="0">
                <a:solidFill>
                  <a:srgbClr val="FF0000"/>
                </a:solidFill>
                <a:latin typeface="Times New Roman"/>
                <a:ea typeface="Times New Roman"/>
              </a:rPr>
              <a:t>г.                                                                                                                       №  </a:t>
            </a:r>
            <a:r>
              <a:rPr lang="ru-RU" sz="1400" dirty="0">
                <a:solidFill>
                  <a:srgbClr val="FF0000"/>
                </a:solidFill>
                <a:latin typeface="Times New Roman"/>
                <a:ea typeface="Times New Roman"/>
              </a:rPr>
              <a:t>21</a:t>
            </a:r>
          </a:p>
          <a:p>
            <a:pPr algn="ctr">
              <a:spcAft>
                <a:spcPts val="0"/>
              </a:spcAft>
            </a:pPr>
            <a:r>
              <a:rPr lang="ru-RU" sz="1400" dirty="0">
                <a:latin typeface="Times New Roman"/>
                <a:ea typeface="Times New Roman"/>
              </a:rPr>
              <a:t> </a:t>
            </a:r>
          </a:p>
          <a:p>
            <a:pPr algn="ctr">
              <a:spcAft>
                <a:spcPts val="0"/>
              </a:spcAft>
            </a:pPr>
            <a:r>
              <a:rPr lang="ru-RU" sz="1400" dirty="0">
                <a:latin typeface="Times New Roman"/>
                <a:ea typeface="Times New Roman"/>
              </a:rPr>
              <a:t>О присвоении адреса земельному </a:t>
            </a:r>
            <a:r>
              <a:rPr lang="ru-RU" sz="1400" dirty="0" smtClean="0">
                <a:latin typeface="Times New Roman"/>
                <a:ea typeface="Times New Roman"/>
              </a:rPr>
              <a:t>участку</a:t>
            </a:r>
          </a:p>
          <a:p>
            <a:pPr algn="ctr">
              <a:spcAft>
                <a:spcPts val="0"/>
              </a:spcAft>
            </a:pPr>
            <a:endParaRPr lang="ru-RU" sz="1400" dirty="0">
              <a:effectLst/>
              <a:latin typeface="Times New Roman"/>
              <a:ea typeface="Times New Roman"/>
            </a:endParaRPr>
          </a:p>
        </p:txBody>
      </p:sp>
      <p:sp>
        <p:nvSpPr>
          <p:cNvPr id="8" name="Rectangle 3"/>
          <p:cNvSpPr txBox="1">
            <a:spLocks noChangeArrowheads="1"/>
          </p:cNvSpPr>
          <p:nvPr/>
        </p:nvSpPr>
        <p:spPr bwMode="auto">
          <a:xfrm>
            <a:off x="408781" y="4216400"/>
            <a:ext cx="8051800" cy="1744662"/>
          </a:xfrm>
          <a:prstGeom prst="rect">
            <a:avLst/>
          </a:prstGeom>
          <a:noFill/>
          <a:ln w="9525">
            <a:noFill/>
            <a:miter lim="800000"/>
            <a:headEnd/>
            <a:tailEnd/>
          </a:ln>
        </p:spPr>
        <p:txBody>
          <a:bodyPr anchor="ctr"/>
          <a:lstStyle/>
          <a:p>
            <a:pPr algn="just"/>
            <a:endParaRPr lang="ru-RU" sz="1600" dirty="0"/>
          </a:p>
        </p:txBody>
      </p:sp>
      <p:sp>
        <p:nvSpPr>
          <p:cNvPr id="10" name="Rectangle 3"/>
          <p:cNvSpPr txBox="1">
            <a:spLocks noChangeArrowheads="1"/>
          </p:cNvSpPr>
          <p:nvPr/>
        </p:nvSpPr>
        <p:spPr bwMode="auto">
          <a:xfrm>
            <a:off x="703265" y="140999"/>
            <a:ext cx="7897018" cy="685800"/>
          </a:xfrm>
          <a:prstGeom prst="rect">
            <a:avLst/>
          </a:prstGeom>
          <a:solidFill>
            <a:schemeClr val="accent6">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algn="ctr">
              <a:defRPr/>
            </a:pPr>
            <a:r>
              <a:rPr lang="ru-RU" sz="1600" dirty="0" smtClean="0">
                <a:latin typeface="Times New Roman"/>
                <a:ea typeface="Calibri"/>
              </a:rPr>
              <a:t>ДАТА, НОМЕР И МЕСТО ПРИНЯТИЯ И (ИЛИ) ПОДПИСАНИЯ</a:t>
            </a:r>
            <a:endParaRPr lang="ru-RU" sz="1600" b="0" kern="0" dirty="0">
              <a:latin typeface="+mj-lt"/>
              <a:ea typeface="+mj-ea"/>
              <a:cs typeface="+mj-cs"/>
            </a:endParaRPr>
          </a:p>
        </p:txBody>
      </p:sp>
      <p:sp>
        <p:nvSpPr>
          <p:cNvPr id="7" name="Rectangle 3"/>
          <p:cNvSpPr txBox="1">
            <a:spLocks noChangeArrowheads="1"/>
          </p:cNvSpPr>
          <p:nvPr/>
        </p:nvSpPr>
        <p:spPr bwMode="auto">
          <a:xfrm>
            <a:off x="548482" y="2996276"/>
            <a:ext cx="8051801" cy="1333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ru-RU" sz="1400" dirty="0"/>
              <a:t>АРХАНГЕЛЬСКАЯ ОБЛАСТЬ</a:t>
            </a:r>
          </a:p>
          <a:p>
            <a:pPr algn="ctr"/>
            <a:r>
              <a:rPr lang="ru-RU" sz="1400" dirty="0">
                <a:solidFill>
                  <a:srgbClr val="FF0000"/>
                </a:solidFill>
              </a:rPr>
              <a:t>ГЛАВА АДМИНИСТРАЦИИ </a:t>
            </a:r>
            <a:r>
              <a:rPr lang="ru-RU" sz="1400" dirty="0"/>
              <a:t>МУНИЦИПАЛЬНОГО ОБРАЗОВАНИЯ  «ДМИТРИЕВСКОЕ»</a:t>
            </a:r>
          </a:p>
          <a:p>
            <a:pPr algn="ctr"/>
            <a:r>
              <a:rPr lang="ru-RU" sz="1400" dirty="0"/>
              <a:t> </a:t>
            </a:r>
          </a:p>
          <a:p>
            <a:pPr algn="ctr"/>
            <a:r>
              <a:rPr lang="ru-RU" sz="1400" dirty="0"/>
              <a:t>ПОСТАНОВЛЕНИЕ</a:t>
            </a:r>
          </a:p>
          <a:p>
            <a:pPr algn="ctr"/>
            <a:r>
              <a:rPr lang="ru-RU" sz="1400" dirty="0">
                <a:solidFill>
                  <a:srgbClr val="FF0000"/>
                </a:solidFill>
              </a:rPr>
              <a:t>от 17 мая 2011 </a:t>
            </a:r>
            <a:r>
              <a:rPr lang="ru-RU" sz="1400" dirty="0" smtClean="0">
                <a:solidFill>
                  <a:srgbClr val="FF0000"/>
                </a:solidFill>
              </a:rPr>
              <a:t>г.                                                                                                                  № </a:t>
            </a:r>
            <a:r>
              <a:rPr lang="ru-RU" sz="1400" dirty="0">
                <a:solidFill>
                  <a:srgbClr val="FF0000"/>
                </a:solidFill>
              </a:rPr>
              <a:t>43</a:t>
            </a:r>
          </a:p>
        </p:txBody>
      </p:sp>
      <p:sp>
        <p:nvSpPr>
          <p:cNvPr id="12" name="Rectangle 3"/>
          <p:cNvSpPr txBox="1">
            <a:spLocks noChangeArrowheads="1"/>
          </p:cNvSpPr>
          <p:nvPr/>
        </p:nvSpPr>
        <p:spPr bwMode="auto">
          <a:xfrm>
            <a:off x="548482" y="4480560"/>
            <a:ext cx="8051801" cy="215299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ru-RU" sz="1400" dirty="0" smtClean="0"/>
              <a:t>АДМИНИСТРАЦИЯ </a:t>
            </a:r>
            <a:r>
              <a:rPr lang="ru-RU" sz="1400" dirty="0" smtClean="0">
                <a:solidFill>
                  <a:srgbClr val="FF0000"/>
                </a:solidFill>
              </a:rPr>
              <a:t>МУНИЦИПАЛЬНОГО  </a:t>
            </a:r>
            <a:r>
              <a:rPr lang="ru-RU" sz="1400" dirty="0">
                <a:solidFill>
                  <a:srgbClr val="FF0000"/>
                </a:solidFill>
              </a:rPr>
              <a:t>ОБРАЗОВАНИЯ </a:t>
            </a:r>
          </a:p>
          <a:p>
            <a:pPr algn="ctr"/>
            <a:r>
              <a:rPr lang="ru-RU" sz="1400" dirty="0">
                <a:solidFill>
                  <a:srgbClr val="FF0000"/>
                </a:solidFill>
              </a:rPr>
              <a:t>«КОНЕВСКОЕ»</a:t>
            </a:r>
          </a:p>
          <a:p>
            <a:pPr algn="ctr"/>
            <a:r>
              <a:rPr lang="ru-RU" sz="1400" dirty="0"/>
              <a:t> </a:t>
            </a:r>
            <a:r>
              <a:rPr lang="ru-RU" sz="1400" dirty="0" err="1" smtClean="0"/>
              <a:t>Плесецкого</a:t>
            </a:r>
            <a:r>
              <a:rPr lang="ru-RU" sz="1400" dirty="0" smtClean="0"/>
              <a:t> </a:t>
            </a:r>
            <a:r>
              <a:rPr lang="ru-RU" sz="1400" dirty="0"/>
              <a:t>муниципального района </a:t>
            </a:r>
            <a:r>
              <a:rPr lang="ru-RU" sz="1400" dirty="0" smtClean="0"/>
              <a:t> </a:t>
            </a:r>
            <a:r>
              <a:rPr lang="ru-RU" sz="1400" dirty="0"/>
              <a:t>Архангельской области</a:t>
            </a:r>
          </a:p>
          <a:p>
            <a:pPr algn="ctr"/>
            <a:r>
              <a:rPr lang="ru-RU" sz="1400" dirty="0"/>
              <a:t> </a:t>
            </a:r>
          </a:p>
          <a:p>
            <a:pPr algn="ctr"/>
            <a:r>
              <a:rPr lang="ru-RU" sz="1400" dirty="0"/>
              <a:t> </a:t>
            </a:r>
            <a:r>
              <a:rPr lang="ru-RU" sz="1400" dirty="0" smtClean="0"/>
              <a:t>П </a:t>
            </a:r>
            <a:r>
              <a:rPr lang="ru-RU" sz="1400" dirty="0"/>
              <a:t>О С Т А Н О В Л Е Н И Е</a:t>
            </a:r>
          </a:p>
          <a:p>
            <a:pPr algn="ctr"/>
            <a:r>
              <a:rPr lang="ru-RU" sz="1400" dirty="0"/>
              <a:t> </a:t>
            </a:r>
          </a:p>
          <a:p>
            <a:pPr algn="ctr"/>
            <a:r>
              <a:rPr lang="ru-RU" sz="1400" dirty="0"/>
              <a:t> </a:t>
            </a:r>
            <a:r>
              <a:rPr lang="ru-RU" sz="1400" dirty="0">
                <a:solidFill>
                  <a:srgbClr val="FF0000"/>
                </a:solidFill>
              </a:rPr>
              <a:t>«</a:t>
            </a:r>
            <a:r>
              <a:rPr lang="ru-RU" sz="1400" dirty="0"/>
              <a:t>10</a:t>
            </a:r>
            <a:r>
              <a:rPr lang="ru-RU" sz="1400" dirty="0">
                <a:solidFill>
                  <a:srgbClr val="FF0000"/>
                </a:solidFill>
              </a:rPr>
              <a:t>»</a:t>
            </a:r>
            <a:r>
              <a:rPr lang="ru-RU" sz="1400" dirty="0"/>
              <a:t>  октября    2018 </a:t>
            </a:r>
            <a:r>
              <a:rPr lang="ru-RU" sz="1400" dirty="0" smtClean="0"/>
              <a:t>г.                                                                                                       </a:t>
            </a:r>
            <a:r>
              <a:rPr lang="ru-RU" sz="1400" dirty="0"/>
              <a:t>№  44</a:t>
            </a:r>
          </a:p>
          <a:p>
            <a:pPr algn="ctr"/>
            <a:r>
              <a:rPr lang="ru-RU" sz="1400" dirty="0"/>
              <a:t> </a:t>
            </a:r>
          </a:p>
          <a:p>
            <a:pPr algn="ctr"/>
            <a:r>
              <a:rPr lang="ru-RU" sz="1400" dirty="0"/>
              <a:t>с. Конево</a:t>
            </a:r>
          </a:p>
        </p:txBody>
      </p:sp>
    </p:spTree>
    <p:extLst>
      <p:ext uri="{BB962C8B-B14F-4D97-AF65-F5344CB8AC3E}">
        <p14:creationId xmlns:p14="http://schemas.microsoft.com/office/powerpoint/2010/main" val="1402220910"/>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08780" y="1562100"/>
            <a:ext cx="8316120" cy="18669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lnSpc>
                <a:spcPct val="120000"/>
              </a:lnSpc>
              <a:spcAft>
                <a:spcPts val="750"/>
              </a:spcAft>
            </a:pPr>
            <a:r>
              <a:rPr lang="ru-RU" sz="1600" dirty="0" smtClean="0">
                <a:solidFill>
                  <a:srgbClr val="FF0000"/>
                </a:solidFill>
                <a:latin typeface="Times New Roman"/>
                <a:ea typeface="Times New Roman"/>
              </a:rPr>
              <a:t>«</a:t>
            </a:r>
            <a:r>
              <a:rPr lang="ru-RU" sz="1600" dirty="0" smtClean="0">
                <a:solidFill>
                  <a:srgbClr val="000066"/>
                </a:solidFill>
                <a:latin typeface="Times New Roman"/>
                <a:ea typeface="Times New Roman"/>
              </a:rPr>
              <a:t>О внесении </a:t>
            </a:r>
            <a:r>
              <a:rPr lang="ru-RU" sz="1600" dirty="0" smtClean="0">
                <a:solidFill>
                  <a:srgbClr val="FF0000"/>
                </a:solidFill>
                <a:latin typeface="Times New Roman"/>
                <a:ea typeface="Times New Roman"/>
              </a:rPr>
              <a:t>ИЗМЕНЕНИЙ В ПОСТАНОВЛЕНИЕ </a:t>
            </a:r>
            <a:r>
              <a:rPr lang="ru-RU" sz="1600" dirty="0" smtClean="0">
                <a:solidFill>
                  <a:srgbClr val="3C3C3C"/>
                </a:solidFill>
                <a:latin typeface="Times New Roman"/>
                <a:ea typeface="Times New Roman"/>
              </a:rPr>
              <a:t>«Об ут</a:t>
            </a:r>
            <a:r>
              <a:rPr lang="ru-RU" sz="1600" dirty="0" smtClean="0">
                <a:solidFill>
                  <a:srgbClr val="000066"/>
                </a:solidFill>
                <a:latin typeface="Times New Roman"/>
                <a:ea typeface="Times New Roman"/>
              </a:rPr>
              <a:t>вержде</a:t>
            </a:r>
            <a:r>
              <a:rPr lang="ru-RU" sz="1600" dirty="0" smtClean="0">
                <a:solidFill>
                  <a:srgbClr val="3C3C3C"/>
                </a:solidFill>
                <a:latin typeface="Times New Roman"/>
                <a:ea typeface="Times New Roman"/>
              </a:rPr>
              <a:t>нии реестра мест (площадок) накопления твердых коммунальных отходов в муниципальном образовании «</a:t>
            </a:r>
            <a:r>
              <a:rPr lang="ru-RU" sz="1600" dirty="0" err="1" smtClean="0">
                <a:solidFill>
                  <a:srgbClr val="3C3C3C"/>
                </a:solidFill>
                <a:latin typeface="Times New Roman"/>
                <a:ea typeface="Times New Roman"/>
              </a:rPr>
              <a:t>Уемское</a:t>
            </a:r>
            <a:r>
              <a:rPr lang="ru-RU" sz="1600" dirty="0" smtClean="0">
                <a:solidFill>
                  <a:srgbClr val="FF0000"/>
                </a:solidFill>
                <a:latin typeface="Times New Roman"/>
                <a:ea typeface="Times New Roman"/>
              </a:rPr>
              <a:t>»</a:t>
            </a:r>
          </a:p>
          <a:p>
            <a:pPr marL="342900" lvl="0" indent="-342900" algn="just">
              <a:lnSpc>
                <a:spcPct val="120000"/>
              </a:lnSpc>
              <a:spcAft>
                <a:spcPts val="0"/>
              </a:spcAft>
              <a:buSzPts val="1300"/>
              <a:buFont typeface="+mj-lt"/>
              <a:buAutoNum type="arabicPeriod"/>
            </a:pPr>
            <a:r>
              <a:rPr lang="ru-RU" sz="1600" dirty="0" smtClean="0">
                <a:latin typeface="Times New Roman"/>
                <a:ea typeface="Times New Roman"/>
              </a:rPr>
              <a:t>Внести </a:t>
            </a:r>
            <a:r>
              <a:rPr lang="ru-RU" sz="1600" dirty="0" smtClean="0">
                <a:solidFill>
                  <a:srgbClr val="FF0000"/>
                </a:solidFill>
                <a:latin typeface="Times New Roman"/>
                <a:ea typeface="Times New Roman"/>
              </a:rPr>
              <a:t>ДОПОЛНЕНИЕ В </a:t>
            </a:r>
            <a:r>
              <a:rPr lang="x-none" sz="1600" dirty="0" smtClean="0">
                <a:solidFill>
                  <a:srgbClr val="FF0000"/>
                </a:solidFill>
                <a:latin typeface="Times New Roman"/>
                <a:ea typeface="Times New Roman"/>
              </a:rPr>
              <a:t>РЕЕСТР МЕСТ (ПЛОЩАДОК) </a:t>
            </a:r>
            <a:r>
              <a:rPr lang="x-none" sz="1600" dirty="0">
                <a:solidFill>
                  <a:srgbClr val="000000"/>
                </a:solidFill>
                <a:latin typeface="Times New Roman"/>
                <a:ea typeface="Times New Roman"/>
              </a:rPr>
              <a:t>накопления твердых коммунальных отходов</a:t>
            </a:r>
            <a:r>
              <a:rPr lang="ru-RU" sz="1600" dirty="0">
                <a:solidFill>
                  <a:srgbClr val="000000"/>
                </a:solidFill>
                <a:latin typeface="Times New Roman"/>
                <a:ea typeface="Times New Roman"/>
              </a:rPr>
              <a:t> пунктом 20: контейнерная площадка, расположенная по адресу: пос. </a:t>
            </a:r>
            <a:r>
              <a:rPr lang="ru-RU" sz="1600" dirty="0" err="1">
                <a:solidFill>
                  <a:srgbClr val="000000"/>
                </a:solidFill>
                <a:latin typeface="Times New Roman"/>
                <a:ea typeface="Times New Roman"/>
              </a:rPr>
              <a:t>Уемский</a:t>
            </a:r>
            <a:r>
              <a:rPr lang="ru-RU" sz="1600" dirty="0">
                <a:solidFill>
                  <a:srgbClr val="000000"/>
                </a:solidFill>
                <a:latin typeface="Times New Roman"/>
                <a:ea typeface="Times New Roman"/>
              </a:rPr>
              <a:t>, ул. «</a:t>
            </a:r>
            <a:r>
              <a:rPr lang="ru-RU" sz="1600" dirty="0" err="1">
                <a:solidFill>
                  <a:srgbClr val="000000"/>
                </a:solidFill>
                <a:latin typeface="Times New Roman"/>
                <a:ea typeface="Times New Roman"/>
              </a:rPr>
              <a:t>Уемский</a:t>
            </a:r>
            <a:r>
              <a:rPr lang="ru-RU" sz="1600" dirty="0">
                <a:solidFill>
                  <a:srgbClr val="000000"/>
                </a:solidFill>
                <a:latin typeface="Times New Roman"/>
                <a:ea typeface="Times New Roman"/>
              </a:rPr>
              <a:t> радиоцентр» д.2.</a:t>
            </a:r>
            <a:endParaRPr lang="ru-RU" sz="1600" dirty="0">
              <a:effectLst/>
              <a:latin typeface="Times New Roman"/>
              <a:ea typeface="Times New Roman"/>
            </a:endParaRPr>
          </a:p>
        </p:txBody>
      </p:sp>
      <p:sp>
        <p:nvSpPr>
          <p:cNvPr id="10" name="Rectangle 3"/>
          <p:cNvSpPr txBox="1">
            <a:spLocks noChangeArrowheads="1"/>
          </p:cNvSpPr>
          <p:nvPr/>
        </p:nvSpPr>
        <p:spPr bwMode="auto">
          <a:xfrm>
            <a:off x="396082" y="292100"/>
            <a:ext cx="8064500" cy="965200"/>
          </a:xfrm>
          <a:prstGeom prst="rect">
            <a:avLst/>
          </a:prstGeom>
          <a:solidFill>
            <a:schemeClr val="accent6">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a:defRPr/>
            </a:pPr>
            <a:r>
              <a:rPr lang="ru-RU" sz="1600" dirty="0" smtClean="0">
                <a:latin typeface="Times New Roman"/>
                <a:ea typeface="Calibri"/>
              </a:rPr>
              <a:t>НАЗВАНИЕ, В КРАТКОЙ ФОРМЕ ОТРАЖАЮЩЕЕ ПРЕДМЕТ ПРАВОВОГО РЕГУЛИРОВАНИЯ, КОТОРОЕ ДОЛЖНО СООТВЕТСТВОВАТЬ СОДЕРЖАНИЮ ПРАВОВОГО АКТА</a:t>
            </a:r>
            <a:endParaRPr lang="ru-RU" sz="1600" b="0" kern="0" dirty="0">
              <a:latin typeface="+mj-lt"/>
              <a:ea typeface="+mj-ea"/>
              <a:cs typeface="+mj-cs"/>
            </a:endParaRPr>
          </a:p>
        </p:txBody>
      </p:sp>
      <p:sp>
        <p:nvSpPr>
          <p:cNvPr id="7" name="Rectangle 3"/>
          <p:cNvSpPr txBox="1">
            <a:spLocks noChangeArrowheads="1"/>
          </p:cNvSpPr>
          <p:nvPr/>
        </p:nvSpPr>
        <p:spPr bwMode="auto">
          <a:xfrm>
            <a:off x="408780" y="3733800"/>
            <a:ext cx="8316120" cy="28512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lnSpc>
                <a:spcPct val="120000"/>
              </a:lnSpc>
              <a:spcAft>
                <a:spcPts val="750"/>
              </a:spcAft>
            </a:pPr>
            <a:r>
              <a:rPr lang="ru-RU" sz="1600" dirty="0" smtClean="0">
                <a:solidFill>
                  <a:srgbClr val="FF0000"/>
                </a:solidFill>
                <a:latin typeface="Times New Roman"/>
                <a:ea typeface="Times New Roman"/>
              </a:rPr>
              <a:t>О ВНЕСЕНИИ ИЗМЕНЕНИЯ В РЕЕСТР МЕСТ (ПЛОЩАДОК) НАКОПЛЕНИЯ ТВЕРДЫХ КОММУНАЛЬНЫХ ОТХОДОВ В МУНИЦИПАЛЬНОМ ОБРАЗОВАНИИ «УЕМСКОЕ»</a:t>
            </a:r>
          </a:p>
          <a:p>
            <a:pPr algn="just">
              <a:lnSpc>
                <a:spcPts val="1800"/>
              </a:lnSpc>
              <a:spcAft>
                <a:spcPts val="0"/>
              </a:spcAft>
            </a:pPr>
            <a:r>
              <a:rPr lang="ru-RU" sz="1600" dirty="0" smtClean="0">
                <a:latin typeface="Times New Roman"/>
                <a:ea typeface="Times New Roman"/>
              </a:rPr>
              <a:t>       1. </a:t>
            </a:r>
            <a:r>
              <a:rPr lang="ru-RU" sz="1600" dirty="0" smtClean="0">
                <a:solidFill>
                  <a:srgbClr val="3C3C3C"/>
                </a:solidFill>
                <a:latin typeface="Times New Roman"/>
                <a:ea typeface="Times New Roman"/>
              </a:rPr>
              <a:t>Реестр </a:t>
            </a:r>
            <a:r>
              <a:rPr lang="ru-RU" sz="1600" dirty="0">
                <a:solidFill>
                  <a:srgbClr val="3C3C3C"/>
                </a:solidFill>
                <a:latin typeface="Times New Roman"/>
                <a:ea typeface="Times New Roman"/>
              </a:rPr>
              <a:t>мест (площадок) накопления твердых коммунальных отходов в муниципальном образовании «</a:t>
            </a:r>
            <a:r>
              <a:rPr lang="ru-RU" sz="1600" dirty="0" err="1" smtClean="0">
                <a:solidFill>
                  <a:srgbClr val="3C3C3C"/>
                </a:solidFill>
                <a:latin typeface="Times New Roman"/>
                <a:ea typeface="Times New Roman"/>
              </a:rPr>
              <a:t>Уемское</a:t>
            </a:r>
            <a:r>
              <a:rPr lang="ru-RU" sz="1600" dirty="0" smtClean="0">
                <a:solidFill>
                  <a:srgbClr val="3C3C3C"/>
                </a:solidFill>
                <a:latin typeface="Times New Roman"/>
                <a:ea typeface="Times New Roman"/>
              </a:rPr>
              <a:t>», утвержденный постановлением администрации «</a:t>
            </a:r>
            <a:r>
              <a:rPr lang="ru-RU" sz="1600" dirty="0" err="1" smtClean="0">
                <a:solidFill>
                  <a:srgbClr val="3C3C3C"/>
                </a:solidFill>
                <a:latin typeface="Times New Roman"/>
                <a:ea typeface="Times New Roman"/>
              </a:rPr>
              <a:t>Уемское</a:t>
            </a:r>
            <a:r>
              <a:rPr lang="ru-RU" sz="1600" dirty="0" smtClean="0">
                <a:solidFill>
                  <a:srgbClr val="3C3C3C"/>
                </a:solidFill>
                <a:latin typeface="Times New Roman"/>
                <a:ea typeface="Times New Roman"/>
              </a:rPr>
              <a:t>» Приморского муниципального района Архангельской области </a:t>
            </a:r>
            <a:r>
              <a:rPr lang="ru-RU" sz="1600" dirty="0" smtClean="0">
                <a:latin typeface="Times New Roman"/>
                <a:ea typeface="Times New Roman"/>
              </a:rPr>
              <a:t>от </a:t>
            </a:r>
            <a:r>
              <a:rPr lang="ru-RU" sz="1600" dirty="0">
                <a:latin typeface="Times New Roman"/>
                <a:ea typeface="Times New Roman"/>
              </a:rPr>
              <a:t>01 апреля 2019 </a:t>
            </a:r>
            <a:r>
              <a:rPr lang="ru-RU" sz="1600" dirty="0" smtClean="0">
                <a:latin typeface="Times New Roman"/>
                <a:ea typeface="Times New Roman"/>
              </a:rPr>
              <a:t>года  №  77, дополнить новым пунктом 20 следующего содержания:</a:t>
            </a:r>
            <a:endParaRPr lang="ru-RU" sz="1400" dirty="0">
              <a:latin typeface="Times New Roman"/>
              <a:ea typeface="Times New Roman"/>
            </a:endParaRPr>
          </a:p>
          <a:p>
            <a:pPr algn="just">
              <a:lnSpc>
                <a:spcPct val="120000"/>
              </a:lnSpc>
              <a:spcAft>
                <a:spcPts val="750"/>
              </a:spcAft>
            </a:pPr>
            <a:r>
              <a:rPr lang="ru-RU" sz="1600" dirty="0" smtClean="0">
                <a:solidFill>
                  <a:srgbClr val="000000"/>
                </a:solidFill>
                <a:latin typeface="Times New Roman"/>
                <a:ea typeface="Times New Roman"/>
              </a:rPr>
              <a:t>      «20</a:t>
            </a:r>
            <a:r>
              <a:rPr lang="ru-RU" sz="1600" dirty="0">
                <a:solidFill>
                  <a:srgbClr val="000000"/>
                </a:solidFill>
                <a:latin typeface="Times New Roman"/>
                <a:ea typeface="Times New Roman"/>
              </a:rPr>
              <a:t>: контейнерная площадка, расположенная по адресу: пос. </a:t>
            </a:r>
            <a:r>
              <a:rPr lang="ru-RU" sz="1600" dirty="0" err="1">
                <a:solidFill>
                  <a:srgbClr val="000000"/>
                </a:solidFill>
                <a:latin typeface="Times New Roman"/>
                <a:ea typeface="Times New Roman"/>
              </a:rPr>
              <a:t>Уемский</a:t>
            </a:r>
            <a:r>
              <a:rPr lang="ru-RU" sz="1600" dirty="0">
                <a:solidFill>
                  <a:srgbClr val="000000"/>
                </a:solidFill>
                <a:latin typeface="Times New Roman"/>
                <a:ea typeface="Times New Roman"/>
              </a:rPr>
              <a:t>, ул. «</a:t>
            </a:r>
            <a:r>
              <a:rPr lang="ru-RU" sz="1600" dirty="0" err="1">
                <a:solidFill>
                  <a:srgbClr val="000000"/>
                </a:solidFill>
                <a:latin typeface="Times New Roman"/>
                <a:ea typeface="Times New Roman"/>
              </a:rPr>
              <a:t>Уемский</a:t>
            </a:r>
            <a:r>
              <a:rPr lang="ru-RU" sz="1600" dirty="0">
                <a:solidFill>
                  <a:srgbClr val="000000"/>
                </a:solidFill>
                <a:latin typeface="Times New Roman"/>
                <a:ea typeface="Times New Roman"/>
              </a:rPr>
              <a:t> радиоцентр» д.2</a:t>
            </a:r>
            <a:r>
              <a:rPr lang="ru-RU" sz="1600" dirty="0" smtClean="0">
                <a:solidFill>
                  <a:srgbClr val="000000"/>
                </a:solidFill>
                <a:latin typeface="Times New Roman"/>
                <a:ea typeface="Times New Roman"/>
              </a:rPr>
              <a:t>.».</a:t>
            </a:r>
            <a:endParaRPr lang="ru-RU" sz="1600" dirty="0">
              <a:effectLst/>
              <a:latin typeface="Times New Roman"/>
              <a:ea typeface="Times New Roman"/>
            </a:endParaRPr>
          </a:p>
        </p:txBody>
      </p:sp>
    </p:spTree>
    <p:extLst>
      <p:ext uri="{BB962C8B-B14F-4D97-AF65-F5344CB8AC3E}">
        <p14:creationId xmlns:p14="http://schemas.microsoft.com/office/powerpoint/2010/main" val="664392157"/>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08780" y="1562100"/>
            <a:ext cx="8316120" cy="22606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spcAft>
                <a:spcPts val="0"/>
              </a:spcAft>
            </a:pPr>
            <a:r>
              <a:rPr lang="ru-RU" sz="1600" dirty="0" smtClean="0">
                <a:latin typeface="Times New Roman"/>
                <a:ea typeface="Times New Roman"/>
              </a:rPr>
              <a:t> </a:t>
            </a:r>
            <a:r>
              <a:rPr lang="ru-RU" sz="1600" dirty="0" smtClean="0">
                <a:solidFill>
                  <a:srgbClr val="FF0000"/>
                </a:solidFill>
                <a:latin typeface="Times New Roman"/>
                <a:ea typeface="Times New Roman"/>
              </a:rPr>
              <a:t>О внесении изменений  в Постановление администрации </a:t>
            </a:r>
            <a:r>
              <a:rPr lang="ru-RU" sz="1600" dirty="0" smtClean="0">
                <a:latin typeface="Times New Roman"/>
                <a:ea typeface="Times New Roman"/>
              </a:rPr>
              <a:t>МО «</a:t>
            </a:r>
            <a:r>
              <a:rPr lang="ru-RU" sz="1600" dirty="0" err="1" smtClean="0">
                <a:latin typeface="Times New Roman"/>
                <a:ea typeface="Times New Roman"/>
              </a:rPr>
              <a:t>Козьминское</a:t>
            </a:r>
            <a:r>
              <a:rPr lang="ru-RU" sz="1600" dirty="0" smtClean="0">
                <a:latin typeface="Times New Roman"/>
                <a:ea typeface="Times New Roman"/>
              </a:rPr>
              <a:t>» «Об утверждении административного регламента по исполнению муниципальной функции   «Рассмотрение обращений граждан в Администрации МО «</a:t>
            </a:r>
            <a:r>
              <a:rPr lang="ru-RU" sz="1600" dirty="0" err="1" smtClean="0">
                <a:latin typeface="Times New Roman"/>
                <a:ea typeface="Times New Roman"/>
              </a:rPr>
              <a:t>Козьминское</a:t>
            </a:r>
            <a:r>
              <a:rPr lang="ru-RU" sz="1600" dirty="0" smtClean="0">
                <a:latin typeface="Times New Roman"/>
                <a:ea typeface="Times New Roman"/>
              </a:rPr>
              <a:t>» </a:t>
            </a:r>
          </a:p>
          <a:p>
            <a:pPr marL="342900" lvl="0" indent="-342900" algn="just">
              <a:spcAft>
                <a:spcPts val="0"/>
              </a:spcAft>
              <a:buFont typeface="+mj-lt"/>
              <a:buAutoNum type="arabicPeriod"/>
            </a:pPr>
            <a:r>
              <a:rPr lang="ru-RU" sz="1600" dirty="0">
                <a:solidFill>
                  <a:srgbClr val="FF0000"/>
                </a:solidFill>
                <a:latin typeface="Times New Roman"/>
                <a:ea typeface="Times New Roman"/>
              </a:rPr>
              <a:t>Внести изменения в  административный регламент </a:t>
            </a:r>
            <a:r>
              <a:rPr lang="ru-RU" sz="1600" dirty="0">
                <a:latin typeface="Times New Roman"/>
                <a:ea typeface="Times New Roman"/>
              </a:rPr>
              <a:t>по исполнению муниципальной функции «Рассмотрение обращений граждан в Администрации МО «</a:t>
            </a:r>
            <a:r>
              <a:rPr lang="ru-RU" sz="1600" dirty="0" err="1">
                <a:latin typeface="Times New Roman"/>
                <a:ea typeface="Times New Roman"/>
              </a:rPr>
              <a:t>Козьминское</a:t>
            </a:r>
            <a:r>
              <a:rPr lang="ru-RU" sz="1600" dirty="0">
                <a:latin typeface="Times New Roman"/>
                <a:ea typeface="Times New Roman"/>
              </a:rPr>
              <a:t>».</a:t>
            </a:r>
          </a:p>
          <a:p>
            <a:pPr marL="342900" lvl="0" indent="-342900" algn="just">
              <a:spcAft>
                <a:spcPts val="0"/>
              </a:spcAft>
              <a:buFont typeface="+mj-lt"/>
              <a:buAutoNum type="arabicPeriod"/>
            </a:pPr>
            <a:r>
              <a:rPr lang="ru-RU" sz="1600" dirty="0">
                <a:latin typeface="Times New Roman"/>
                <a:ea typeface="Times New Roman"/>
              </a:rPr>
              <a:t>Административный регламент по исполнению муниципальной функции «Рассмотрение  обращений граждан в Администрации МО «</a:t>
            </a:r>
            <a:r>
              <a:rPr lang="ru-RU" sz="1600" dirty="0" err="1">
                <a:latin typeface="Times New Roman"/>
                <a:ea typeface="Times New Roman"/>
              </a:rPr>
              <a:t>Козьминское</a:t>
            </a:r>
            <a:r>
              <a:rPr lang="ru-RU" sz="1600" dirty="0">
                <a:latin typeface="Times New Roman"/>
                <a:ea typeface="Times New Roman"/>
              </a:rPr>
              <a:t>» изложить в редакции согласно Приложения .</a:t>
            </a:r>
          </a:p>
          <a:p>
            <a:pPr algn="just">
              <a:spcAft>
                <a:spcPts val="0"/>
              </a:spcAft>
            </a:pPr>
            <a:endParaRPr lang="ru-RU" sz="1600" dirty="0">
              <a:effectLst/>
              <a:latin typeface="Times New Roman"/>
              <a:ea typeface="Times New Roman"/>
            </a:endParaRPr>
          </a:p>
        </p:txBody>
      </p:sp>
      <p:sp>
        <p:nvSpPr>
          <p:cNvPr id="10" name="Rectangle 3"/>
          <p:cNvSpPr txBox="1">
            <a:spLocks noChangeArrowheads="1"/>
          </p:cNvSpPr>
          <p:nvPr/>
        </p:nvSpPr>
        <p:spPr bwMode="auto">
          <a:xfrm>
            <a:off x="396081" y="292100"/>
            <a:ext cx="8390471" cy="965200"/>
          </a:xfrm>
          <a:prstGeom prst="rect">
            <a:avLst/>
          </a:prstGeom>
          <a:solidFill>
            <a:schemeClr val="accent6">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algn="ctr">
              <a:defRPr/>
            </a:pPr>
            <a:r>
              <a:rPr lang="ru-RU" sz="1600" dirty="0" smtClean="0">
                <a:latin typeface="Times New Roman"/>
                <a:ea typeface="Calibri"/>
              </a:rPr>
              <a:t>НАЗВАНИЕ, В КРАТКОЙ ФОРМЕ ОТРАЖАЮЩЕЕ ПРЕДМЕТ ПРАВОВОГО РЕГУЛИРОВАНИЯ, КОТОРОЕ ДОЛЖНО СООТВЕТСТВОВАТЬ СОДЕРЖАНИЮ ПРАВОВОГО АКТА</a:t>
            </a:r>
            <a:endParaRPr lang="ru-RU" sz="1600" b="0" kern="0" dirty="0">
              <a:latin typeface="+mj-lt"/>
              <a:ea typeface="+mj-ea"/>
              <a:cs typeface="+mj-cs"/>
            </a:endParaRPr>
          </a:p>
        </p:txBody>
      </p:sp>
      <p:sp>
        <p:nvSpPr>
          <p:cNvPr id="7" name="Rectangle 3"/>
          <p:cNvSpPr txBox="1">
            <a:spLocks noChangeArrowheads="1"/>
          </p:cNvSpPr>
          <p:nvPr/>
        </p:nvSpPr>
        <p:spPr bwMode="auto">
          <a:xfrm>
            <a:off x="396082" y="4030518"/>
            <a:ext cx="8316120" cy="22733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spcAft>
                <a:spcPts val="0"/>
              </a:spcAft>
            </a:pPr>
            <a:r>
              <a:rPr lang="ru-RU" sz="1600" dirty="0" smtClean="0">
                <a:solidFill>
                  <a:srgbClr val="FF0000"/>
                </a:solidFill>
                <a:latin typeface="Times New Roman"/>
                <a:ea typeface="Times New Roman"/>
              </a:rPr>
              <a:t>О ВНЕСЕНИИ ИЗМЕНЕНИЙ  В АДМИНИСТРАТИВНЫЙ РЕГЛАМЕНТ ПО ИСПОЛНЕНИЮ МУНИЦИПАЛЬНОЙ ФУНКЦИИ   «РАССМОТРЕНИЕ ОБРАЩЕНИЙ ГРАЖДАН В АДМИНИСТРАЦИИ МО «КОЗЬМИНСКОЕ» </a:t>
            </a:r>
          </a:p>
          <a:p>
            <a:pPr algn="ctr">
              <a:spcAft>
                <a:spcPts val="0"/>
              </a:spcAft>
            </a:pPr>
            <a:endParaRPr lang="ru-RU" sz="1600" dirty="0" smtClean="0">
              <a:solidFill>
                <a:srgbClr val="FF0000"/>
              </a:solidFill>
              <a:latin typeface="Times New Roman"/>
              <a:ea typeface="Times New Roman"/>
            </a:endParaRPr>
          </a:p>
          <a:p>
            <a:pPr marL="342900" lvl="0" indent="-342900" algn="just">
              <a:spcAft>
                <a:spcPts val="0"/>
              </a:spcAft>
              <a:buFont typeface="+mj-lt"/>
              <a:buAutoNum type="arabicPeriod"/>
            </a:pPr>
            <a:r>
              <a:rPr lang="ru-RU" sz="1600" dirty="0" smtClean="0">
                <a:latin typeface="Times New Roman"/>
                <a:ea typeface="Times New Roman"/>
              </a:rPr>
              <a:t>Утвердить прилагаемые изменения, которые вносятся в административный </a:t>
            </a:r>
            <a:r>
              <a:rPr lang="ru-RU" sz="1600" dirty="0">
                <a:latin typeface="Times New Roman"/>
                <a:ea typeface="Times New Roman"/>
              </a:rPr>
              <a:t>регламент по исполнению муниципальной функции «Рассмотрение  обращений граждан в Администрации МО «</a:t>
            </a:r>
            <a:r>
              <a:rPr lang="ru-RU" sz="1600" dirty="0" err="1">
                <a:latin typeface="Times New Roman"/>
                <a:ea typeface="Times New Roman"/>
              </a:rPr>
              <a:t>Козьминское</a:t>
            </a:r>
            <a:r>
              <a:rPr lang="ru-RU" sz="1600" dirty="0" smtClean="0">
                <a:latin typeface="Times New Roman"/>
                <a:ea typeface="Times New Roman"/>
              </a:rPr>
              <a:t>», утвержденный постановлением администрации муниципального образования «</a:t>
            </a:r>
            <a:r>
              <a:rPr lang="ru-RU" sz="1600" dirty="0" err="1" smtClean="0">
                <a:latin typeface="Times New Roman"/>
                <a:ea typeface="Times New Roman"/>
              </a:rPr>
              <a:t>Козьминское</a:t>
            </a:r>
            <a:r>
              <a:rPr lang="ru-RU" sz="1600" dirty="0" smtClean="0">
                <a:latin typeface="Times New Roman"/>
                <a:ea typeface="Times New Roman"/>
              </a:rPr>
              <a:t>» Ленского района Архангельской области от 25 января 2018  года № 3.</a:t>
            </a:r>
            <a:endParaRPr lang="ru-RU" sz="1600" dirty="0">
              <a:latin typeface="Times New Roman"/>
              <a:ea typeface="Times New Roman"/>
            </a:endParaRPr>
          </a:p>
        </p:txBody>
      </p:sp>
    </p:spTree>
    <p:extLst>
      <p:ext uri="{BB962C8B-B14F-4D97-AF65-F5344CB8AC3E}">
        <p14:creationId xmlns:p14="http://schemas.microsoft.com/office/powerpoint/2010/main" val="2253586077"/>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580231" y="233362"/>
            <a:ext cx="8081631" cy="1157288"/>
          </a:xfrm>
          <a:ln/>
        </p:spPr>
        <p:style>
          <a:lnRef idx="2">
            <a:schemeClr val="accent6"/>
          </a:lnRef>
          <a:fillRef idx="1">
            <a:schemeClr val="lt1"/>
          </a:fillRef>
          <a:effectRef idx="0">
            <a:schemeClr val="accent6"/>
          </a:effectRef>
          <a:fontRef idx="minor">
            <a:schemeClr val="dk1"/>
          </a:fontRef>
        </p:style>
        <p:txBody>
          <a:bodyPr/>
          <a:lstStyle/>
          <a:p>
            <a:r>
              <a:rPr lang="ru-RU" dirty="0" smtClean="0">
                <a:solidFill>
                  <a:schemeClr val="bg2"/>
                </a:solidFill>
              </a:rPr>
              <a:t>Оформление муниципальных правовых актов</a:t>
            </a:r>
          </a:p>
        </p:txBody>
      </p:sp>
      <p:sp>
        <p:nvSpPr>
          <p:cNvPr id="5" name="Rectangle 3"/>
          <p:cNvSpPr txBox="1">
            <a:spLocks noChangeArrowheads="1"/>
          </p:cNvSpPr>
          <p:nvPr/>
        </p:nvSpPr>
        <p:spPr bwMode="auto">
          <a:xfrm>
            <a:off x="611188" y="2052638"/>
            <a:ext cx="9217025" cy="3687762"/>
          </a:xfrm>
          <a:prstGeom prst="rect">
            <a:avLst/>
          </a:prstGeom>
          <a:noFill/>
          <a:ln w="9525">
            <a:noFill/>
            <a:miter lim="800000"/>
            <a:headEnd/>
            <a:tailEnd/>
          </a:ln>
        </p:spPr>
        <p:txBody>
          <a:bodyPr anchor="ctr"/>
          <a:lstStyle/>
          <a:p>
            <a:pPr algn="ctr" eaLnBrk="0" hangingPunct="0">
              <a:defRPr/>
            </a:pPr>
            <a:endParaRPr lang="ru-RU" kern="0" dirty="0">
              <a:latin typeface="+mj-lt"/>
              <a:ea typeface="+mj-ea"/>
              <a:cs typeface="+mj-cs"/>
            </a:endParaRPr>
          </a:p>
        </p:txBody>
      </p:sp>
      <p:sp>
        <p:nvSpPr>
          <p:cNvPr id="7" name="Rectangle 3"/>
          <p:cNvSpPr txBox="1">
            <a:spLocks noChangeArrowheads="1"/>
          </p:cNvSpPr>
          <p:nvPr/>
        </p:nvSpPr>
        <p:spPr bwMode="auto">
          <a:xfrm>
            <a:off x="274638" y="1919288"/>
            <a:ext cx="9001125" cy="3648075"/>
          </a:xfrm>
          <a:prstGeom prst="rect">
            <a:avLst/>
          </a:prstGeom>
          <a:noFill/>
          <a:ln w="9525">
            <a:noFill/>
            <a:miter lim="800000"/>
            <a:headEnd/>
            <a:tailEnd/>
          </a:ln>
        </p:spPr>
        <p:txBody>
          <a:bodyPr anchor="ctr"/>
          <a:lstStyle/>
          <a:p>
            <a:pPr algn="ctr" eaLnBrk="0" hangingPunct="0">
              <a:defRPr/>
            </a:pPr>
            <a:endParaRPr lang="ru-RU" sz="2400" kern="0" dirty="0">
              <a:latin typeface="+mj-lt"/>
              <a:ea typeface="+mj-ea"/>
              <a:cs typeface="+mj-cs"/>
            </a:endParaRPr>
          </a:p>
        </p:txBody>
      </p:sp>
      <p:sp>
        <p:nvSpPr>
          <p:cNvPr id="9" name="Rectangle 3"/>
          <p:cNvSpPr txBox="1">
            <a:spLocks noChangeArrowheads="1"/>
          </p:cNvSpPr>
          <p:nvPr/>
        </p:nvSpPr>
        <p:spPr bwMode="auto">
          <a:xfrm>
            <a:off x="426077" y="1804469"/>
            <a:ext cx="8389937" cy="1525688"/>
          </a:xfrm>
          <a:prstGeom prst="rect">
            <a:avLst/>
          </a:prstGeom>
          <a:noFill/>
          <a:ln w="9525">
            <a:noFill/>
            <a:miter lim="800000"/>
            <a:headEnd/>
            <a:tailEnd/>
          </a:ln>
        </p:spPr>
        <p:txBody>
          <a:bodyPr anchor="ctr"/>
          <a:lstStyle/>
          <a:p>
            <a:pPr algn="ctr" eaLnBrk="0" hangingPunct="0">
              <a:lnSpc>
                <a:spcPct val="150000"/>
              </a:lnSpc>
              <a:defRPr/>
            </a:pPr>
            <a:r>
              <a:rPr lang="ru-RU" dirty="0" smtClean="0"/>
              <a:t>Муниципальные нормативные правовые акты оформляются </a:t>
            </a:r>
            <a:br>
              <a:rPr lang="ru-RU" dirty="0" smtClean="0"/>
            </a:br>
            <a:r>
              <a:rPr lang="ru-RU" dirty="0" smtClean="0"/>
              <a:t>на бланках и имеют установленный комплекс обязательных реквизитов и порядок их расположения</a:t>
            </a:r>
            <a:endParaRPr lang="ru-RU" kern="0" dirty="0">
              <a:latin typeface="+mj-lt"/>
              <a:ea typeface="+mj-ea"/>
              <a:cs typeface="+mj-cs"/>
            </a:endParaRPr>
          </a:p>
        </p:txBody>
      </p:sp>
      <p:sp>
        <p:nvSpPr>
          <p:cNvPr id="11" name="Rectangle 3"/>
          <p:cNvSpPr txBox="1">
            <a:spLocks noChangeArrowheads="1"/>
          </p:cNvSpPr>
          <p:nvPr/>
        </p:nvSpPr>
        <p:spPr bwMode="auto">
          <a:xfrm>
            <a:off x="426077" y="3463507"/>
            <a:ext cx="8389937" cy="2674562"/>
          </a:xfrm>
          <a:prstGeom prst="rect">
            <a:avLst/>
          </a:prstGeom>
          <a:noFill/>
          <a:ln w="9525">
            <a:noFill/>
            <a:miter lim="800000"/>
            <a:headEnd/>
            <a:tailEnd/>
          </a:ln>
        </p:spPr>
        <p:txBody>
          <a:bodyPr anchor="ctr"/>
          <a:lstStyle/>
          <a:p>
            <a:pPr algn="just"/>
            <a:r>
              <a:rPr lang="ru-RU" sz="2400" dirty="0" smtClean="0"/>
              <a:t>С 1 июля 2018 г. оформление осуществляется </a:t>
            </a:r>
            <a:br>
              <a:rPr lang="ru-RU" sz="2400" dirty="0" smtClean="0"/>
            </a:br>
            <a:r>
              <a:rPr lang="ru-RU" sz="2400" dirty="0" smtClean="0"/>
              <a:t>в соответствии с правилами юридической техники </a:t>
            </a:r>
            <a:br>
              <a:rPr lang="ru-RU" sz="2400" dirty="0" smtClean="0"/>
            </a:br>
            <a:r>
              <a:rPr lang="ru-RU" sz="2400" dirty="0" smtClean="0"/>
              <a:t>и государственными стандартами в соответствии с </a:t>
            </a:r>
            <a:r>
              <a:rPr lang="ru-RU" sz="2400" dirty="0" smtClean="0">
                <a:solidFill>
                  <a:srgbClr val="FF0000"/>
                </a:solidFill>
                <a:cs typeface="Times New Roman" panose="02020603050405020304" pitchFamily="18" charset="0"/>
              </a:rPr>
              <a:t>ГОСТ </a:t>
            </a:r>
            <a:r>
              <a:rPr lang="ru-RU" sz="2400" dirty="0">
                <a:solidFill>
                  <a:srgbClr val="FF0000"/>
                </a:solidFill>
                <a:cs typeface="Times New Roman" panose="02020603050405020304" pitchFamily="18" charset="0"/>
              </a:rPr>
              <a:t>Р </a:t>
            </a:r>
            <a:r>
              <a:rPr lang="ru-RU" sz="2400" dirty="0" smtClean="0">
                <a:solidFill>
                  <a:srgbClr val="FF0000"/>
                </a:solidFill>
                <a:cs typeface="Times New Roman" panose="02020603050405020304" pitchFamily="18" charset="0"/>
              </a:rPr>
              <a:t>7.0.97-2016 ТРЕБОВАНИЯ </a:t>
            </a:r>
            <a:r>
              <a:rPr lang="ru-RU" sz="2400" dirty="0">
                <a:solidFill>
                  <a:srgbClr val="FF0000"/>
                </a:solidFill>
                <a:cs typeface="Times New Roman" panose="02020603050405020304" pitchFamily="18" charset="0"/>
              </a:rPr>
              <a:t>К ОФОРМЛЕНИЮ </a:t>
            </a:r>
            <a:r>
              <a:rPr lang="ru-RU" sz="2400" dirty="0" smtClean="0">
                <a:solidFill>
                  <a:srgbClr val="FF0000"/>
                </a:solidFill>
                <a:cs typeface="Times New Roman" panose="02020603050405020304" pitchFamily="18" charset="0"/>
              </a:rPr>
              <a:t>ДОКУМЕНТОВ (приказ </a:t>
            </a:r>
            <a:r>
              <a:rPr lang="ru-RU" sz="2400" dirty="0">
                <a:solidFill>
                  <a:srgbClr val="FF0000"/>
                </a:solidFill>
                <a:cs typeface="Times New Roman" panose="02020603050405020304" pitchFamily="18" charset="0"/>
              </a:rPr>
              <a:t>Росстандарта от 8 декабря 2016 года № </a:t>
            </a:r>
            <a:r>
              <a:rPr lang="ru-RU" sz="2400" dirty="0" smtClean="0">
                <a:solidFill>
                  <a:srgbClr val="FF0000"/>
                </a:solidFill>
                <a:cs typeface="Times New Roman" panose="02020603050405020304" pitchFamily="18" charset="0"/>
              </a:rPr>
              <a:t>2004-ст)</a:t>
            </a:r>
            <a:endParaRPr lang="ru-RU" sz="2400" kern="0" dirty="0">
              <a:solidFill>
                <a:srgbClr val="FF0000"/>
              </a:solidFill>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96082" y="1663700"/>
            <a:ext cx="8051800" cy="1803400"/>
          </a:xfrm>
          <a:prstGeom prst="rect">
            <a:avLst/>
          </a:prstGeom>
          <a:noFill/>
          <a:ln w="9525">
            <a:noFill/>
            <a:miter lim="800000"/>
            <a:headEnd/>
            <a:tailEnd/>
          </a:ln>
        </p:spPr>
        <p:txBody>
          <a:bodyPr anchor="ctr"/>
          <a:lstStyle/>
          <a:p>
            <a:pPr algn="ctr">
              <a:spcAft>
                <a:spcPts val="0"/>
              </a:spcAft>
            </a:pPr>
            <a:r>
              <a:rPr lang="ru-RU" sz="1400" kern="0" dirty="0">
                <a:latin typeface="Times New Roman"/>
              </a:rPr>
              <a:t>Администрация муниципального образования «</a:t>
            </a:r>
            <a:r>
              <a:rPr lang="ru-RU" sz="1400" kern="0" dirty="0" err="1" smtClean="0">
                <a:latin typeface="Times New Roman"/>
              </a:rPr>
              <a:t>Козьминское</a:t>
            </a:r>
            <a:r>
              <a:rPr lang="ru-RU" sz="1400" kern="0" dirty="0" smtClean="0">
                <a:latin typeface="Times New Roman"/>
              </a:rPr>
              <a:t>»</a:t>
            </a:r>
            <a:endParaRPr lang="ru-RU" sz="1400" kern="0" dirty="0">
              <a:latin typeface="Times New Roman"/>
            </a:endParaRPr>
          </a:p>
          <a:p>
            <a:pPr algn="ctr">
              <a:spcAft>
                <a:spcPts val="0"/>
              </a:spcAft>
            </a:pPr>
            <a:r>
              <a:rPr lang="ru-RU" sz="1400" dirty="0">
                <a:latin typeface="Times New Roman"/>
                <a:ea typeface="Times New Roman"/>
              </a:rPr>
              <a:t>Ленский </a:t>
            </a:r>
            <a:r>
              <a:rPr lang="ru-RU" sz="1400" dirty="0" smtClean="0">
                <a:latin typeface="Times New Roman"/>
                <a:ea typeface="Times New Roman"/>
              </a:rPr>
              <a:t>район </a:t>
            </a:r>
            <a:r>
              <a:rPr lang="ru-RU" sz="1400" dirty="0" smtClean="0">
                <a:latin typeface="Times New Roman"/>
              </a:rPr>
              <a:t>Архангельская </a:t>
            </a:r>
            <a:r>
              <a:rPr lang="ru-RU" sz="1400" dirty="0">
                <a:latin typeface="Times New Roman"/>
              </a:rPr>
              <a:t>область</a:t>
            </a:r>
          </a:p>
          <a:p>
            <a:pPr algn="ctr">
              <a:spcAft>
                <a:spcPts val="0"/>
              </a:spcAft>
            </a:pPr>
            <a:r>
              <a:rPr lang="ru-RU" sz="500" dirty="0">
                <a:latin typeface="Times New Roman"/>
                <a:ea typeface="Times New Roman"/>
              </a:rPr>
              <a:t> </a:t>
            </a:r>
          </a:p>
          <a:p>
            <a:pPr algn="ctr">
              <a:lnSpc>
                <a:spcPct val="150000"/>
              </a:lnSpc>
              <a:spcAft>
                <a:spcPts val="0"/>
              </a:spcAft>
            </a:pPr>
            <a:r>
              <a:rPr lang="ru-RU" sz="1400" dirty="0">
                <a:latin typeface="Times New Roman"/>
                <a:ea typeface="Times New Roman"/>
              </a:rPr>
              <a:t>П О С Т А Н О В Л Е Н И </a:t>
            </a:r>
            <a:r>
              <a:rPr lang="ru-RU" sz="1400" dirty="0" smtClean="0">
                <a:latin typeface="Times New Roman"/>
                <a:ea typeface="Times New Roman"/>
              </a:rPr>
              <a:t>Е                                              </a:t>
            </a:r>
            <a:endParaRPr lang="ru-RU" sz="1400" dirty="0">
              <a:latin typeface="Times New Roman"/>
              <a:ea typeface="Times New Roman"/>
            </a:endParaRPr>
          </a:p>
          <a:p>
            <a:pPr algn="ctr"/>
            <a:r>
              <a:rPr lang="ru-RU" sz="1400" dirty="0">
                <a:latin typeface="Times New Roman"/>
                <a:ea typeface="Times New Roman"/>
              </a:rPr>
              <a:t>от   </a:t>
            </a:r>
            <a:r>
              <a:rPr lang="ru-RU" sz="1400" dirty="0" smtClean="0">
                <a:latin typeface="Times New Roman"/>
                <a:ea typeface="Times New Roman"/>
              </a:rPr>
              <a:t>25.01.2018  </a:t>
            </a:r>
            <a:r>
              <a:rPr lang="ru-RU" sz="1400" dirty="0">
                <a:latin typeface="Times New Roman"/>
                <a:ea typeface="Times New Roman"/>
              </a:rPr>
              <a:t>года  </a:t>
            </a:r>
            <a:r>
              <a:rPr lang="ru-RU" sz="1400" dirty="0" smtClean="0">
                <a:latin typeface="Times New Roman"/>
                <a:ea typeface="Times New Roman"/>
              </a:rPr>
              <a:t>							№ 3</a:t>
            </a:r>
          </a:p>
          <a:p>
            <a:pPr algn="ctr"/>
            <a:endParaRPr lang="ru-RU" sz="1400" dirty="0" smtClean="0">
              <a:latin typeface="Times New Roman"/>
              <a:ea typeface="Times New Roman"/>
            </a:endParaRPr>
          </a:p>
          <a:p>
            <a:pPr algn="just"/>
            <a:r>
              <a:rPr lang="ru-RU" sz="1400" dirty="0" smtClean="0"/>
              <a:t>3</a:t>
            </a:r>
            <a:r>
              <a:rPr lang="ru-RU" sz="1400" dirty="0"/>
              <a:t>. Разместить настоящий регламент на официальном сайте МО «</a:t>
            </a:r>
            <a:r>
              <a:rPr lang="ru-RU" sz="1400" dirty="0" err="1"/>
              <a:t>Козьминское</a:t>
            </a:r>
            <a:r>
              <a:rPr lang="ru-RU" sz="1400" dirty="0" smtClean="0"/>
              <a:t>».</a:t>
            </a:r>
          </a:p>
          <a:p>
            <a:pPr algn="just"/>
            <a:r>
              <a:rPr lang="ru-RU" sz="1400" dirty="0" smtClean="0"/>
              <a:t>4</a:t>
            </a:r>
            <a:r>
              <a:rPr lang="ru-RU" sz="1400" dirty="0"/>
              <a:t>. Контроль за исполнением настоящего постановления оставляю за собой. </a:t>
            </a:r>
            <a:endParaRPr lang="ru-RU" sz="1400" dirty="0" smtClean="0"/>
          </a:p>
          <a:p>
            <a:pPr algn="just"/>
            <a:endParaRPr lang="ru-RU" sz="1400" dirty="0">
              <a:solidFill>
                <a:srgbClr val="FF0000"/>
              </a:solidFill>
            </a:endParaRPr>
          </a:p>
          <a:p>
            <a:endParaRPr lang="ru-RU" sz="1400" dirty="0">
              <a:latin typeface="Times New Roman"/>
              <a:ea typeface="Times New Roman"/>
            </a:endParaRPr>
          </a:p>
          <a:p>
            <a:endParaRPr lang="ru-RU" sz="1400" dirty="0" smtClean="0">
              <a:latin typeface="Times New Roman"/>
              <a:ea typeface="Times New Roman"/>
            </a:endParaRPr>
          </a:p>
          <a:p>
            <a:endParaRPr lang="ru-RU" sz="1400" dirty="0">
              <a:effectLst/>
              <a:latin typeface="Times New Roman"/>
              <a:ea typeface="Times New Roman"/>
            </a:endParaRPr>
          </a:p>
          <a:p>
            <a:endParaRPr lang="ru-RU" sz="1400" dirty="0">
              <a:effectLst/>
              <a:latin typeface="Times New Roman"/>
              <a:ea typeface="Times New Roman"/>
            </a:endParaRPr>
          </a:p>
        </p:txBody>
      </p:sp>
      <p:sp>
        <p:nvSpPr>
          <p:cNvPr id="8" name="Rectangle 3"/>
          <p:cNvSpPr txBox="1">
            <a:spLocks noChangeArrowheads="1"/>
          </p:cNvSpPr>
          <p:nvPr/>
        </p:nvSpPr>
        <p:spPr bwMode="auto">
          <a:xfrm>
            <a:off x="396082" y="3582784"/>
            <a:ext cx="8051800" cy="2975725"/>
          </a:xfrm>
          <a:prstGeom prst="rect">
            <a:avLst/>
          </a:prstGeom>
          <a:noFill/>
          <a:ln w="9525">
            <a:noFill/>
            <a:miter lim="800000"/>
            <a:headEnd/>
            <a:tailEnd/>
          </a:ln>
        </p:spPr>
        <p:txBody>
          <a:bodyPr anchor="ctr"/>
          <a:lstStyle/>
          <a:p>
            <a:pPr algn="ctr">
              <a:spcAft>
                <a:spcPts val="0"/>
              </a:spcAft>
            </a:pPr>
            <a:r>
              <a:rPr lang="ru-RU" sz="1600" dirty="0">
                <a:latin typeface="Times New Roman"/>
                <a:ea typeface="Times New Roman"/>
              </a:rPr>
              <a:t>М</a:t>
            </a:r>
            <a:r>
              <a:rPr lang="ru-RU" sz="1600" dirty="0" smtClean="0">
                <a:latin typeface="Times New Roman"/>
                <a:ea typeface="Times New Roman"/>
              </a:rPr>
              <a:t>униципальное  образование  «</a:t>
            </a:r>
            <a:r>
              <a:rPr lang="ru-RU" sz="1600" dirty="0" err="1" smtClean="0">
                <a:latin typeface="Times New Roman"/>
                <a:ea typeface="Times New Roman"/>
              </a:rPr>
              <a:t>Заостровское</a:t>
            </a:r>
            <a:r>
              <a:rPr lang="ru-RU" sz="1600" dirty="0" smtClean="0">
                <a:latin typeface="Times New Roman"/>
                <a:ea typeface="Times New Roman"/>
              </a:rPr>
              <a:t>» </a:t>
            </a:r>
            <a:endParaRPr lang="ru-RU" sz="1400" dirty="0" smtClean="0">
              <a:latin typeface="Times New Roman"/>
              <a:ea typeface="Times New Roman"/>
            </a:endParaRPr>
          </a:p>
          <a:p>
            <a:pPr algn="ctr">
              <a:spcAft>
                <a:spcPts val="0"/>
              </a:spcAft>
            </a:pPr>
            <a:r>
              <a:rPr lang="ru-RU" sz="1600" dirty="0">
                <a:latin typeface="Times New Roman"/>
                <a:ea typeface="Times New Roman"/>
              </a:rPr>
              <a:t>Г</a:t>
            </a:r>
            <a:r>
              <a:rPr lang="ru-RU" sz="1600" dirty="0" smtClean="0">
                <a:latin typeface="Times New Roman"/>
                <a:ea typeface="Times New Roman"/>
              </a:rPr>
              <a:t>лава  муниципального  образования</a:t>
            </a:r>
            <a:endParaRPr lang="ru-RU" sz="1400" dirty="0" smtClean="0">
              <a:latin typeface="Times New Roman"/>
              <a:ea typeface="Times New Roman"/>
            </a:endParaRPr>
          </a:p>
          <a:p>
            <a:pPr algn="ctr">
              <a:spcAft>
                <a:spcPts val="0"/>
              </a:spcAft>
            </a:pPr>
            <a:r>
              <a:rPr lang="ru-RU" sz="500" dirty="0" smtClean="0">
                <a:latin typeface="Times New Roman"/>
                <a:ea typeface="Times New Roman"/>
              </a:rPr>
              <a:t> </a:t>
            </a:r>
          </a:p>
          <a:p>
            <a:pPr algn="ctr">
              <a:lnSpc>
                <a:spcPct val="150000"/>
              </a:lnSpc>
              <a:spcAft>
                <a:spcPts val="0"/>
              </a:spcAft>
            </a:pPr>
            <a:r>
              <a:rPr lang="ru-RU" sz="1600" dirty="0">
                <a:latin typeface="Times New Roman"/>
                <a:ea typeface="Times New Roman"/>
              </a:rPr>
              <a:t>П О С Т А Н О В Л Е Н И Е                                              </a:t>
            </a:r>
          </a:p>
          <a:p>
            <a:pPr marL="1798320" indent="449580" algn="ctr">
              <a:spcAft>
                <a:spcPts val="0"/>
              </a:spcAft>
            </a:pPr>
            <a:r>
              <a:rPr lang="ru-RU" sz="1600" dirty="0">
                <a:latin typeface="Times New Roman"/>
                <a:ea typeface="Times New Roman"/>
              </a:rPr>
              <a:t> </a:t>
            </a:r>
            <a:endParaRPr lang="ru-RU" sz="1400" dirty="0">
              <a:latin typeface="Times New Roman"/>
              <a:ea typeface="Times New Roman"/>
            </a:endParaRPr>
          </a:p>
          <a:p>
            <a:pPr algn="ctr">
              <a:spcAft>
                <a:spcPts val="0"/>
              </a:spcAft>
            </a:pPr>
            <a:r>
              <a:rPr lang="ru-RU" sz="1600" dirty="0">
                <a:latin typeface="Times New Roman"/>
                <a:ea typeface="Times New Roman"/>
              </a:rPr>
              <a:t>от 25 апреля 2019  года </a:t>
            </a:r>
            <a:r>
              <a:rPr lang="ru-RU" sz="1600" dirty="0" smtClean="0">
                <a:latin typeface="Times New Roman"/>
                <a:ea typeface="Times New Roman"/>
              </a:rPr>
              <a:t>						№  21</a:t>
            </a:r>
          </a:p>
          <a:p>
            <a:pPr algn="ctr">
              <a:spcAft>
                <a:spcPts val="0"/>
              </a:spcAft>
            </a:pPr>
            <a:endParaRPr lang="ru-RU" sz="1600" dirty="0">
              <a:effectLst/>
              <a:latin typeface="Times New Roman"/>
              <a:ea typeface="Times New Roman"/>
            </a:endParaRPr>
          </a:p>
          <a:p>
            <a:pPr algn="just">
              <a:spcAft>
                <a:spcPts val="0"/>
              </a:spcAft>
            </a:pPr>
            <a:r>
              <a:rPr lang="ru-RU" sz="1400" dirty="0" smtClean="0"/>
              <a:t>1.  Земельному </a:t>
            </a:r>
            <a:r>
              <a:rPr lang="ru-RU" sz="1400" dirty="0"/>
              <a:t>участку с кадастровым номером 29:04:091001:395 присвоить адрес:  Архангельская область, </a:t>
            </a:r>
            <a:r>
              <a:rPr lang="ru-RU" sz="1400" dirty="0" err="1"/>
              <a:t>Виноградовский</a:t>
            </a:r>
            <a:r>
              <a:rPr lang="ru-RU" sz="1400" dirty="0"/>
              <a:t> муниципальный район, муниципальное образование  «</a:t>
            </a:r>
            <a:r>
              <a:rPr lang="ru-RU" sz="1400" dirty="0" err="1"/>
              <a:t>Заостровское</a:t>
            </a:r>
            <a:r>
              <a:rPr lang="ru-RU" sz="1400" dirty="0"/>
              <a:t>»,  деревня </a:t>
            </a:r>
            <a:r>
              <a:rPr lang="ru-RU" sz="1400" dirty="0" err="1"/>
              <a:t>Яковлевская</a:t>
            </a:r>
            <a:r>
              <a:rPr lang="ru-RU" sz="1400" dirty="0"/>
              <a:t>, № 59</a:t>
            </a:r>
            <a:r>
              <a:rPr lang="ru-RU" sz="1400" dirty="0" smtClean="0"/>
              <a:t>.</a:t>
            </a:r>
          </a:p>
          <a:p>
            <a:pPr algn="just">
              <a:spcAft>
                <a:spcPts val="0"/>
              </a:spcAft>
            </a:pPr>
            <a:endParaRPr lang="ru-RU" sz="1400" dirty="0" smtClean="0"/>
          </a:p>
          <a:p>
            <a:pPr algn="just">
              <a:spcAft>
                <a:spcPts val="0"/>
              </a:spcAft>
            </a:pPr>
            <a:r>
              <a:rPr lang="ru-RU" sz="1400" dirty="0">
                <a:solidFill>
                  <a:srgbClr val="FF0000"/>
                </a:solidFill>
              </a:rPr>
              <a:t>Нет сведений об источнике официального опубликования и вступления постановления в силу</a:t>
            </a:r>
            <a:r>
              <a:rPr lang="ru-RU" sz="1400" dirty="0" smtClean="0">
                <a:solidFill>
                  <a:srgbClr val="FF0000"/>
                </a:solidFill>
              </a:rPr>
              <a:t>.</a:t>
            </a:r>
            <a:endParaRPr lang="ru-RU" sz="1400" dirty="0"/>
          </a:p>
          <a:p>
            <a:pPr algn="ctr">
              <a:spcAft>
                <a:spcPts val="0"/>
              </a:spcAft>
            </a:pPr>
            <a:endParaRPr lang="ru-RU" sz="1400" dirty="0">
              <a:effectLst/>
              <a:latin typeface="Times New Roman"/>
              <a:ea typeface="Times New Roman"/>
            </a:endParaRPr>
          </a:p>
        </p:txBody>
      </p:sp>
      <p:sp>
        <p:nvSpPr>
          <p:cNvPr id="10" name="Rectangle 3"/>
          <p:cNvSpPr txBox="1">
            <a:spLocks noChangeArrowheads="1"/>
          </p:cNvSpPr>
          <p:nvPr/>
        </p:nvSpPr>
        <p:spPr bwMode="auto">
          <a:xfrm>
            <a:off x="396082" y="292100"/>
            <a:ext cx="8214518" cy="685800"/>
          </a:xfrm>
          <a:prstGeom prst="rect">
            <a:avLst/>
          </a:prstGeom>
          <a:solidFill>
            <a:schemeClr val="accent6">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indent="342900" algn="ctr">
              <a:spcBef>
                <a:spcPts val="1100"/>
              </a:spcBef>
              <a:spcAft>
                <a:spcPts val="0"/>
              </a:spcAft>
            </a:pPr>
            <a:r>
              <a:rPr lang="ru-RU" sz="1600" dirty="0" smtClean="0">
                <a:latin typeface="Times New Roman"/>
                <a:ea typeface="Times New Roman"/>
                <a:cs typeface="Calibri"/>
              </a:rPr>
              <a:t>ИСТОЧНИК ОФИЦИАЛЬНОГО ОПУБЛИКОВАНИЯ АКТА,</a:t>
            </a:r>
            <a:endParaRPr lang="ru-RU" sz="1200" dirty="0" smtClean="0">
              <a:latin typeface="Calibri"/>
              <a:ea typeface="Times New Roman"/>
              <a:cs typeface="Calibri"/>
            </a:endParaRPr>
          </a:p>
          <a:p>
            <a:pPr algn="ctr"/>
            <a:r>
              <a:rPr lang="ru-RU" sz="1600" dirty="0" smtClean="0">
                <a:latin typeface="Times New Roman"/>
                <a:ea typeface="Calibri"/>
              </a:rPr>
              <a:t>ДАТА (СРОК) ВСТУПЛЕНИЯ В СИЛУ</a:t>
            </a:r>
            <a:endParaRPr lang="ru-RU" sz="1600" b="0" kern="0" dirty="0">
              <a:latin typeface="+mj-lt"/>
              <a:ea typeface="+mj-ea"/>
              <a:cs typeface="+mj-cs"/>
            </a:endParaRPr>
          </a:p>
        </p:txBody>
      </p:sp>
    </p:spTree>
    <p:extLst>
      <p:ext uri="{BB962C8B-B14F-4D97-AF65-F5344CB8AC3E}">
        <p14:creationId xmlns:p14="http://schemas.microsoft.com/office/powerpoint/2010/main" val="552230585"/>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33773" y="1115292"/>
            <a:ext cx="8201818" cy="2126672"/>
          </a:xfrm>
          <a:prstGeom prst="rect">
            <a:avLst/>
          </a:prstGeom>
          <a:noFill/>
          <a:ln w="9525">
            <a:noFill/>
            <a:miter lim="800000"/>
            <a:headEnd/>
            <a:tailEnd/>
          </a:ln>
        </p:spPr>
        <p:txBody>
          <a:bodyPr anchor="ctr"/>
          <a:lstStyle/>
          <a:p>
            <a:pPr indent="450215" algn="just">
              <a:lnSpc>
                <a:spcPct val="110000"/>
              </a:lnSpc>
              <a:spcAft>
                <a:spcPts val="0"/>
              </a:spcAft>
            </a:pPr>
            <a:r>
              <a:rPr lang="ru-RU" sz="1600" i="1" dirty="0" smtClean="0">
                <a:latin typeface="+mn-lt"/>
                <a:ea typeface="Times New Roman"/>
              </a:rPr>
              <a:t>1. </a:t>
            </a:r>
            <a:r>
              <a:rPr lang="ru-RU" sz="1600" i="1" dirty="0">
                <a:latin typeface="+mn-lt"/>
              </a:rPr>
              <a:t>Неправильное написание цифр</a:t>
            </a:r>
            <a:endParaRPr lang="ru-RU" sz="1600" i="1" dirty="0" smtClean="0">
              <a:latin typeface="+mn-lt"/>
              <a:ea typeface="Times New Roman"/>
            </a:endParaRPr>
          </a:p>
          <a:p>
            <a:pPr indent="450215" algn="just">
              <a:lnSpc>
                <a:spcPct val="110000"/>
              </a:lnSpc>
              <a:spcAft>
                <a:spcPts val="0"/>
              </a:spcAft>
            </a:pPr>
            <a:endParaRPr lang="ru-RU" sz="1600" dirty="0" smtClean="0">
              <a:latin typeface="+mn-lt"/>
              <a:ea typeface="Times New Roman"/>
            </a:endParaRPr>
          </a:p>
          <a:p>
            <a:pPr indent="450215" algn="just">
              <a:lnSpc>
                <a:spcPct val="110000"/>
              </a:lnSpc>
              <a:spcAft>
                <a:spcPts val="0"/>
              </a:spcAft>
            </a:pPr>
            <a:r>
              <a:rPr lang="ru-RU" sz="1600" dirty="0" smtClean="0">
                <a:latin typeface="+mn-lt"/>
                <a:ea typeface="Times New Roman"/>
              </a:rPr>
              <a:t>Количественные </a:t>
            </a:r>
            <a:r>
              <a:rPr lang="ru-RU" sz="1600" dirty="0">
                <a:latin typeface="+mn-lt"/>
                <a:ea typeface="Times New Roman"/>
              </a:rPr>
              <a:t>и порядковые числительные до девяти включительно следует обозначать буквенным способом. Числа от 10 и выше обозначаются цифрами.</a:t>
            </a:r>
          </a:p>
          <a:p>
            <a:pPr indent="450215" algn="just">
              <a:lnSpc>
                <a:spcPct val="110000"/>
              </a:lnSpc>
              <a:spcAft>
                <a:spcPts val="0"/>
              </a:spcAft>
            </a:pPr>
            <a:r>
              <a:rPr lang="ru-RU" sz="1600" dirty="0">
                <a:latin typeface="+mn-lt"/>
                <a:ea typeface="Times New Roman"/>
              </a:rPr>
              <a:t>Например:</a:t>
            </a:r>
          </a:p>
          <a:p>
            <a:pPr algn="ctr"/>
            <a:r>
              <a:rPr lang="ru-RU" sz="1600" dirty="0">
                <a:solidFill>
                  <a:srgbClr val="FF0000"/>
                </a:solidFill>
                <a:latin typeface="+mn-lt"/>
                <a:ea typeface="Times New Roman"/>
              </a:rPr>
              <a:t>Три человека, 10 дней, 22 года</a:t>
            </a:r>
            <a:endParaRPr lang="ru-RU" sz="1600" dirty="0">
              <a:solidFill>
                <a:srgbClr val="FF0000"/>
              </a:solidFill>
              <a:latin typeface="+mn-lt"/>
            </a:endParaRPr>
          </a:p>
        </p:txBody>
      </p:sp>
      <p:sp>
        <p:nvSpPr>
          <p:cNvPr id="3" name="Rectangle 3"/>
          <p:cNvSpPr txBox="1">
            <a:spLocks noChangeArrowheads="1"/>
          </p:cNvSpPr>
          <p:nvPr/>
        </p:nvSpPr>
        <p:spPr bwMode="auto">
          <a:xfrm>
            <a:off x="408782" y="254000"/>
            <a:ext cx="8051800" cy="736600"/>
          </a:xfrm>
          <a:prstGeom prst="rect">
            <a:avLst/>
          </a:prstGeom>
          <a:solidFill>
            <a:schemeClr val="accent6">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ru-RU" sz="1600" dirty="0"/>
              <a:t> </a:t>
            </a:r>
            <a:r>
              <a:rPr lang="ru-RU" sz="1600" dirty="0" smtClean="0"/>
              <a:t>ТИПИЧНЫЕ ОШИБКИ ТЕХНИКО-ЮРИДИЧЕСКОГО ХАРАКТЕРА ПРИ ОФОРМЛЕНИИ МУНИЦИПАЛЬНЫХ АКТОВ</a:t>
            </a:r>
            <a:endParaRPr lang="ru-RU" sz="1600" dirty="0"/>
          </a:p>
        </p:txBody>
      </p:sp>
      <p:sp>
        <p:nvSpPr>
          <p:cNvPr id="4" name="Rectangle 3"/>
          <p:cNvSpPr txBox="1">
            <a:spLocks noChangeArrowheads="1"/>
          </p:cNvSpPr>
          <p:nvPr/>
        </p:nvSpPr>
        <p:spPr bwMode="auto">
          <a:xfrm>
            <a:off x="333773" y="3366656"/>
            <a:ext cx="8201818" cy="3034145"/>
          </a:xfrm>
          <a:prstGeom prst="rect">
            <a:avLst/>
          </a:prstGeom>
          <a:noFill/>
          <a:ln w="9525">
            <a:noFill/>
            <a:miter lim="800000"/>
            <a:headEnd/>
            <a:tailEnd/>
          </a:ln>
        </p:spPr>
        <p:txBody>
          <a:bodyPr anchor="ctr"/>
          <a:lstStyle/>
          <a:p>
            <a:pPr indent="450215" algn="just">
              <a:lnSpc>
                <a:spcPct val="110000"/>
              </a:lnSpc>
              <a:spcAft>
                <a:spcPts val="0"/>
              </a:spcAft>
            </a:pPr>
            <a:r>
              <a:rPr lang="ru-RU" sz="1600" i="1" dirty="0" smtClean="0">
                <a:latin typeface="Arial" panose="020B0604020202020204" pitchFamily="34" charset="0"/>
                <a:cs typeface="Arial" panose="020B0604020202020204" pitchFamily="34" charset="0"/>
              </a:rPr>
              <a:t>2. Неправильное </a:t>
            </a:r>
            <a:r>
              <a:rPr lang="ru-RU" sz="1600" i="1" dirty="0">
                <a:latin typeface="Arial" panose="020B0604020202020204" pitchFamily="34" charset="0"/>
                <a:cs typeface="Arial" panose="020B0604020202020204" pitchFamily="34" charset="0"/>
              </a:rPr>
              <a:t>указание ссылок на конкретные положения (статьи, пункты) вышестоящих правовых </a:t>
            </a:r>
            <a:r>
              <a:rPr lang="ru-RU" sz="1600" i="1" dirty="0" smtClean="0">
                <a:latin typeface="Arial" panose="020B0604020202020204" pitchFamily="34" charset="0"/>
                <a:cs typeface="Arial" panose="020B0604020202020204" pitchFamily="34" charset="0"/>
              </a:rPr>
              <a:t>актов</a:t>
            </a:r>
          </a:p>
          <a:p>
            <a:pPr indent="450215" algn="just">
              <a:lnSpc>
                <a:spcPct val="110000"/>
              </a:lnSpc>
              <a:spcAft>
                <a:spcPts val="0"/>
              </a:spcAft>
            </a:pPr>
            <a:endParaRPr lang="ru-RU" sz="1600" dirty="0" smtClean="0">
              <a:latin typeface="Arial" panose="020B0604020202020204" pitchFamily="34" charset="0"/>
              <a:ea typeface="Times New Roman"/>
              <a:cs typeface="Arial" panose="020B0604020202020204" pitchFamily="34" charset="0"/>
            </a:endParaRPr>
          </a:p>
          <a:p>
            <a:pPr indent="450215" algn="just">
              <a:lnSpc>
                <a:spcPct val="110000"/>
              </a:lnSpc>
              <a:spcAft>
                <a:spcPts val="0"/>
              </a:spcAft>
            </a:pPr>
            <a:r>
              <a:rPr lang="ru-RU" sz="1600" dirty="0" smtClean="0">
                <a:latin typeface="Arial" panose="020B0604020202020204" pitchFamily="34" charset="0"/>
                <a:ea typeface="Times New Roman"/>
                <a:cs typeface="Arial" panose="020B0604020202020204" pitchFamily="34" charset="0"/>
              </a:rPr>
              <a:t>В</a:t>
            </a:r>
            <a:r>
              <a:rPr lang="ru-RU" sz="1600" dirty="0" smtClean="0">
                <a:solidFill>
                  <a:srgbClr val="000000"/>
                </a:solidFill>
                <a:latin typeface="Arial" panose="020B0604020202020204" pitchFamily="34" charset="0"/>
                <a:ea typeface="Times New Roman"/>
                <a:cs typeface="Arial" panose="020B0604020202020204" pitchFamily="34" charset="0"/>
              </a:rPr>
              <a:t> </a:t>
            </a:r>
            <a:r>
              <a:rPr lang="ru-RU" sz="1600" dirty="0">
                <a:solidFill>
                  <a:srgbClr val="000000"/>
                </a:solidFill>
                <a:latin typeface="Arial" panose="020B0604020202020204" pitchFamily="34" charset="0"/>
                <a:ea typeface="Times New Roman"/>
                <a:cs typeface="Arial" panose="020B0604020202020204" pitchFamily="34" charset="0"/>
              </a:rPr>
              <a:t>проектах правовых актов должна содержаться ссылка на конкретные положения (статьи, пункты) законов и других вышестоящих по юридической силе правовых актов, на основании которых подготовлен соответствующий проект правового акта (за исключением проектов правовых актов о признании полностью или частично утратившими силу правовых актов).</a:t>
            </a:r>
            <a:r>
              <a:rPr lang="ru-RU" sz="1600" dirty="0">
                <a:latin typeface="Arial" panose="020B0604020202020204" pitchFamily="34" charset="0"/>
                <a:ea typeface="Times New Roman"/>
                <a:cs typeface="Arial" panose="020B0604020202020204" pitchFamily="34" charset="0"/>
              </a:rPr>
              <a:t> </a:t>
            </a:r>
            <a:endParaRPr lang="ru-RU" sz="1600" dirty="0" smtClean="0">
              <a:latin typeface="Arial" panose="020B0604020202020204" pitchFamily="34" charset="0"/>
              <a:ea typeface="Times New Roman"/>
              <a:cs typeface="Arial" panose="020B0604020202020204" pitchFamily="34" charset="0"/>
            </a:endParaRPr>
          </a:p>
          <a:p>
            <a:pPr indent="450215" algn="just">
              <a:lnSpc>
                <a:spcPct val="110000"/>
              </a:lnSpc>
              <a:spcAft>
                <a:spcPts val="0"/>
              </a:spcAft>
            </a:pPr>
            <a:endParaRPr lang="ru-RU" sz="1600" dirty="0">
              <a:latin typeface="Arial" panose="020B0604020202020204" pitchFamily="34" charset="0"/>
              <a:ea typeface="Times New Roman"/>
              <a:cs typeface="Arial" panose="020B0604020202020204" pitchFamily="34" charset="0"/>
            </a:endParaRPr>
          </a:p>
          <a:p>
            <a:pPr indent="450215" algn="ctr">
              <a:lnSpc>
                <a:spcPct val="110000"/>
              </a:lnSpc>
              <a:spcAft>
                <a:spcPts val="0"/>
              </a:spcAft>
            </a:pPr>
            <a:r>
              <a:rPr lang="ru-RU" sz="1600" u="sng" dirty="0">
                <a:solidFill>
                  <a:srgbClr val="FF0000"/>
                </a:solidFill>
                <a:latin typeface="Arial" panose="020B0604020202020204" pitchFamily="34" charset="0"/>
                <a:ea typeface="Times New Roman"/>
                <a:cs typeface="Arial" panose="020B0604020202020204" pitchFamily="34" charset="0"/>
              </a:rPr>
              <a:t>На практике</a:t>
            </a:r>
            <a:r>
              <a:rPr lang="ru-RU" sz="1600" dirty="0">
                <a:solidFill>
                  <a:srgbClr val="FF0000"/>
                </a:solidFill>
                <a:latin typeface="Arial" panose="020B0604020202020204" pitchFamily="34" charset="0"/>
                <a:ea typeface="Times New Roman"/>
                <a:cs typeface="Arial" panose="020B0604020202020204" pitchFamily="34" charset="0"/>
              </a:rPr>
              <a:t> </a:t>
            </a:r>
            <a:r>
              <a:rPr lang="ru-RU" sz="1600" dirty="0" smtClean="0">
                <a:solidFill>
                  <a:srgbClr val="FF0000"/>
                </a:solidFill>
                <a:latin typeface="Arial" panose="020B0604020202020204" pitchFamily="34" charset="0"/>
                <a:ea typeface="Times New Roman"/>
                <a:cs typeface="Arial" panose="020B0604020202020204" pitchFamily="34" charset="0"/>
              </a:rPr>
              <a:t>указываются </a:t>
            </a:r>
            <a:r>
              <a:rPr lang="ru-RU" sz="1600" dirty="0">
                <a:solidFill>
                  <a:srgbClr val="FF0000"/>
                </a:solidFill>
                <a:latin typeface="Arial" panose="020B0604020202020204" pitchFamily="34" charset="0"/>
                <a:ea typeface="Times New Roman"/>
                <a:cs typeface="Arial" panose="020B0604020202020204" pitchFamily="34" charset="0"/>
              </a:rPr>
              <a:t>ссылки на несуществующие пункты (пункты, которые исключены или утратили силу).</a:t>
            </a:r>
            <a:endParaRPr lang="ru-RU" sz="1600" dirty="0">
              <a:solidFill>
                <a:srgbClr val="FF0000"/>
              </a:solidFill>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860342789"/>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64755" y="990599"/>
            <a:ext cx="8201818" cy="5169131"/>
          </a:xfrm>
          <a:prstGeom prst="rect">
            <a:avLst/>
          </a:prstGeom>
          <a:noFill/>
          <a:ln w="9525">
            <a:noFill/>
            <a:miter lim="800000"/>
            <a:headEnd/>
            <a:tailEnd/>
          </a:ln>
        </p:spPr>
        <p:txBody>
          <a:bodyPr anchor="ctr"/>
          <a:lstStyle/>
          <a:p>
            <a:endParaRPr lang="ru-RU" sz="1600" dirty="0" smtClean="0"/>
          </a:p>
          <a:p>
            <a:pPr algn="just"/>
            <a:r>
              <a:rPr lang="ru-RU" sz="1500" dirty="0" smtClean="0"/>
              <a:t>При </a:t>
            </a:r>
            <a:r>
              <a:rPr lang="ru-RU" sz="1500" dirty="0"/>
              <a:t>одновременном внесении изменений и признании утратившими силу каких-либо структурных единиц акта необходимо соблюдать последовательность.</a:t>
            </a:r>
          </a:p>
          <a:p>
            <a:r>
              <a:rPr lang="ru-RU" sz="1500" dirty="0"/>
              <a:t>Например:</a:t>
            </a:r>
          </a:p>
          <a:p>
            <a:r>
              <a:rPr lang="ru-RU" sz="1500" dirty="0"/>
              <a:t>1. Внести в постановление </a:t>
            </a:r>
            <a:r>
              <a:rPr lang="ru-RU" sz="1500" dirty="0" smtClean="0"/>
              <a:t>администрации муниципального образования «наименование» Архангельской </a:t>
            </a:r>
            <a:r>
              <a:rPr lang="ru-RU" sz="1500" dirty="0"/>
              <a:t>области </a:t>
            </a:r>
            <a:r>
              <a:rPr lang="ru-RU" sz="1500" dirty="0" smtClean="0"/>
              <a:t>от </a:t>
            </a:r>
            <a:r>
              <a:rPr lang="ru-RU" sz="1500" dirty="0"/>
              <a:t>1 июля 2018 года № 00-пп «Наименование» следующие изменения:</a:t>
            </a:r>
          </a:p>
          <a:p>
            <a:pPr lvl="0"/>
            <a:r>
              <a:rPr lang="ru-RU" sz="1500" dirty="0" smtClean="0"/>
              <a:t>1) в </a:t>
            </a:r>
            <a:r>
              <a:rPr lang="ru-RU" sz="1500" dirty="0"/>
              <a:t>пункте </a:t>
            </a:r>
            <a:r>
              <a:rPr lang="ru-RU" sz="1500" dirty="0">
                <a:solidFill>
                  <a:srgbClr val="FF0000"/>
                </a:solidFill>
              </a:rPr>
              <a:t>1</a:t>
            </a:r>
            <a:r>
              <a:rPr lang="ru-RU" sz="1500" dirty="0"/>
              <a:t>:</a:t>
            </a:r>
          </a:p>
          <a:p>
            <a:r>
              <a:rPr lang="ru-RU" sz="1500" dirty="0"/>
              <a:t>слова «…» заменить словами «…»;</a:t>
            </a:r>
          </a:p>
          <a:p>
            <a:r>
              <a:rPr lang="ru-RU" sz="1500" dirty="0"/>
              <a:t>цифры «42» заменить цифрами «44»;</a:t>
            </a:r>
          </a:p>
          <a:p>
            <a:r>
              <a:rPr lang="ru-RU" sz="1500" dirty="0"/>
              <a:t>цифры «12», «14» и «125» заменить соответственно цифрами «13», «15» и «126»;</a:t>
            </a:r>
          </a:p>
          <a:p>
            <a:r>
              <a:rPr lang="ru-RU" sz="1500" dirty="0"/>
              <a:t>знак «–» заменить цифрой «1»;</a:t>
            </a:r>
          </a:p>
          <a:p>
            <a:pPr lvl="0"/>
            <a:r>
              <a:rPr lang="ru-RU" sz="1500" dirty="0" smtClean="0"/>
              <a:t>2) в </a:t>
            </a:r>
            <a:r>
              <a:rPr lang="ru-RU" sz="1500" dirty="0"/>
              <a:t>пункте </a:t>
            </a:r>
            <a:r>
              <a:rPr lang="ru-RU" sz="1500" dirty="0">
                <a:solidFill>
                  <a:srgbClr val="FF0000"/>
                </a:solidFill>
              </a:rPr>
              <a:t>2</a:t>
            </a:r>
            <a:r>
              <a:rPr lang="ru-RU" sz="1500" dirty="0"/>
              <a:t>:</a:t>
            </a:r>
          </a:p>
          <a:p>
            <a:r>
              <a:rPr lang="ru-RU" sz="1500" dirty="0"/>
              <a:t>цифры «12 – 125» заменить цифрами «13 – 126»;</a:t>
            </a:r>
          </a:p>
          <a:p>
            <a:r>
              <a:rPr lang="ru-RU" sz="1500" dirty="0"/>
              <a:t>дополнить абзацем вторым следующего содержания:</a:t>
            </a:r>
          </a:p>
          <a:p>
            <a:r>
              <a:rPr lang="ru-RU" sz="1500" dirty="0"/>
              <a:t>«ответственность сторон за нарушение условий соглашения;»;</a:t>
            </a:r>
          </a:p>
          <a:p>
            <a:pPr lvl="0"/>
            <a:r>
              <a:rPr lang="ru-RU" sz="1500" dirty="0" smtClean="0"/>
              <a:t>3) абзац </a:t>
            </a:r>
            <a:r>
              <a:rPr lang="ru-RU" sz="1500" dirty="0"/>
              <a:t>третий пункта </a:t>
            </a:r>
            <a:r>
              <a:rPr lang="ru-RU" sz="1500" dirty="0">
                <a:solidFill>
                  <a:srgbClr val="FF0000"/>
                </a:solidFill>
              </a:rPr>
              <a:t>3</a:t>
            </a:r>
            <a:r>
              <a:rPr lang="ru-RU" sz="1500" dirty="0"/>
              <a:t> признать утратившим силу;</a:t>
            </a:r>
          </a:p>
          <a:p>
            <a:r>
              <a:rPr lang="ru-RU" sz="1500" dirty="0" smtClean="0"/>
              <a:t>4) пункт </a:t>
            </a:r>
            <a:r>
              <a:rPr lang="ru-RU" sz="1500" dirty="0">
                <a:solidFill>
                  <a:srgbClr val="FF0000"/>
                </a:solidFill>
              </a:rPr>
              <a:t>4</a:t>
            </a:r>
            <a:r>
              <a:rPr lang="ru-RU" sz="1500" dirty="0"/>
              <a:t> исключить.</a:t>
            </a:r>
          </a:p>
          <a:p>
            <a:endParaRPr lang="ru-RU" sz="1500" u="sng" dirty="0" smtClean="0"/>
          </a:p>
          <a:p>
            <a:pPr algn="ctr"/>
            <a:r>
              <a:rPr lang="ru-RU" sz="1500" u="sng" dirty="0" smtClean="0">
                <a:solidFill>
                  <a:srgbClr val="FF0000"/>
                </a:solidFill>
              </a:rPr>
              <a:t>На </a:t>
            </a:r>
            <a:r>
              <a:rPr lang="ru-RU" sz="1500" u="sng" dirty="0">
                <a:solidFill>
                  <a:srgbClr val="FF0000"/>
                </a:solidFill>
              </a:rPr>
              <a:t>практике</a:t>
            </a:r>
            <a:r>
              <a:rPr lang="ru-RU" sz="1500" dirty="0">
                <a:solidFill>
                  <a:srgbClr val="FF0000"/>
                </a:solidFill>
              </a:rPr>
              <a:t> </a:t>
            </a:r>
            <a:r>
              <a:rPr lang="ru-RU" sz="1500" dirty="0" smtClean="0">
                <a:solidFill>
                  <a:srgbClr val="FF0000"/>
                </a:solidFill>
              </a:rPr>
              <a:t> вносятся </a:t>
            </a:r>
            <a:r>
              <a:rPr lang="ru-RU" sz="1500" dirty="0">
                <a:solidFill>
                  <a:srgbClr val="FF0000"/>
                </a:solidFill>
              </a:rPr>
              <a:t>изменения без соблюдения последовательности, руководствуясь тематикой вносимых изменений.</a:t>
            </a:r>
          </a:p>
        </p:txBody>
      </p:sp>
      <p:sp>
        <p:nvSpPr>
          <p:cNvPr id="3" name="Rectangle 3"/>
          <p:cNvSpPr txBox="1">
            <a:spLocks noChangeArrowheads="1"/>
          </p:cNvSpPr>
          <p:nvPr/>
        </p:nvSpPr>
        <p:spPr bwMode="auto">
          <a:xfrm>
            <a:off x="564755" y="553258"/>
            <a:ext cx="8051800" cy="736600"/>
          </a:xfrm>
          <a:prstGeom prst="rect">
            <a:avLst/>
          </a:prstGeom>
          <a:noFill/>
          <a:ln w="9525">
            <a:noFill/>
            <a:miter lim="800000"/>
            <a:headEnd/>
            <a:tailEnd/>
          </a:ln>
        </p:spPr>
        <p:txBody>
          <a:bodyPr anchor="ctr"/>
          <a:lstStyle/>
          <a:p>
            <a:pPr marL="342900" indent="-342900" algn="just">
              <a:buAutoNum type="arabicPeriod" startAt="3"/>
            </a:pPr>
            <a:r>
              <a:rPr lang="ru-RU" sz="1600" i="1" dirty="0"/>
              <a:t>Несоблюдение последовательности при внесении изменений </a:t>
            </a:r>
            <a:br>
              <a:rPr lang="ru-RU" sz="1600" i="1" dirty="0"/>
            </a:br>
            <a:r>
              <a:rPr lang="ru-RU" sz="1600" i="1" dirty="0"/>
              <a:t>в правовые акты </a:t>
            </a:r>
          </a:p>
        </p:txBody>
      </p:sp>
    </p:spTree>
    <p:extLst>
      <p:ext uri="{BB962C8B-B14F-4D97-AF65-F5344CB8AC3E}">
        <p14:creationId xmlns:p14="http://schemas.microsoft.com/office/powerpoint/2010/main" val="587523757"/>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23082" y="434688"/>
            <a:ext cx="8201818" cy="3025832"/>
          </a:xfrm>
          <a:prstGeom prst="rect">
            <a:avLst/>
          </a:prstGeom>
          <a:noFill/>
          <a:ln w="9525">
            <a:noFill/>
            <a:miter lim="800000"/>
            <a:headEnd/>
            <a:tailEnd/>
          </a:ln>
        </p:spPr>
        <p:txBody>
          <a:bodyPr anchor="ctr"/>
          <a:lstStyle/>
          <a:p>
            <a:pPr algn="just"/>
            <a:r>
              <a:rPr lang="ru-RU" sz="1500" i="1" dirty="0" smtClean="0">
                <a:latin typeface="Arial" panose="020B0604020202020204" pitchFamily="34" charset="0"/>
                <a:cs typeface="Arial" panose="020B0604020202020204" pitchFamily="34" charset="0"/>
              </a:rPr>
              <a:t>4. Нарушение </a:t>
            </a:r>
            <a:r>
              <a:rPr lang="ru-RU" sz="1500" i="1" dirty="0">
                <a:latin typeface="Arial" panose="020B0604020202020204" pitchFamily="34" charset="0"/>
                <a:cs typeface="Arial" panose="020B0604020202020204" pitchFamily="34" charset="0"/>
              </a:rPr>
              <a:t>требований к точности, определенность формулировок, единообразие понятий и терминов, краткость и компактность изложения </a:t>
            </a:r>
            <a:r>
              <a:rPr lang="ru-RU" sz="1500" i="1" dirty="0" smtClean="0">
                <a:latin typeface="Arial" panose="020B0604020202020204" pitchFamily="34" charset="0"/>
                <a:cs typeface="Arial" panose="020B0604020202020204" pitchFamily="34" charset="0"/>
              </a:rPr>
              <a:t>материала.</a:t>
            </a:r>
          </a:p>
          <a:p>
            <a:pPr algn="just"/>
            <a:endParaRPr lang="ru-RU" sz="1500" i="1" dirty="0" smtClean="0">
              <a:latin typeface="Arial" panose="020B0604020202020204" pitchFamily="34" charset="0"/>
              <a:cs typeface="Arial" panose="020B0604020202020204" pitchFamily="34" charset="0"/>
            </a:endParaRPr>
          </a:p>
          <a:p>
            <a:pPr algn="just">
              <a:lnSpc>
                <a:spcPct val="120000"/>
              </a:lnSpc>
            </a:pPr>
            <a:r>
              <a:rPr lang="ru-RU" sz="1500" dirty="0" smtClean="0">
                <a:latin typeface="Arial" panose="020B0604020202020204" pitchFamily="34" charset="0"/>
                <a:cs typeface="Arial" panose="020B0604020202020204" pitchFamily="34" charset="0"/>
              </a:rPr>
              <a:t>     Текст </a:t>
            </a:r>
            <a:r>
              <a:rPr lang="ru-RU" sz="1500" dirty="0">
                <a:latin typeface="Arial" panose="020B0604020202020204" pitchFamily="34" charset="0"/>
                <a:cs typeface="Arial" panose="020B0604020202020204" pitchFamily="34" charset="0"/>
              </a:rPr>
              <a:t>документа должен отвечать таким требованиям, как </a:t>
            </a:r>
            <a:r>
              <a:rPr lang="ru-RU" sz="1500" dirty="0" smtClean="0">
                <a:latin typeface="Arial" panose="020B0604020202020204" pitchFamily="34" charset="0"/>
                <a:cs typeface="Arial" panose="020B0604020202020204" pitchFamily="34" charset="0"/>
              </a:rPr>
              <a:t>точность, определенность </a:t>
            </a:r>
            <a:r>
              <a:rPr lang="ru-RU" sz="1500" dirty="0">
                <a:latin typeface="Arial" panose="020B0604020202020204" pitchFamily="34" charset="0"/>
                <a:cs typeface="Arial" panose="020B0604020202020204" pitchFamily="34" charset="0"/>
              </a:rPr>
              <a:t>формулировок, единообразие понятий и терминов, </a:t>
            </a:r>
            <a:br>
              <a:rPr lang="ru-RU" sz="1500" dirty="0">
                <a:latin typeface="Arial" panose="020B0604020202020204" pitchFamily="34" charset="0"/>
                <a:cs typeface="Arial" panose="020B0604020202020204" pitchFamily="34" charset="0"/>
              </a:rPr>
            </a:br>
            <a:r>
              <a:rPr lang="ru-RU" sz="1500" dirty="0">
                <a:latin typeface="Arial" panose="020B0604020202020204" pitchFamily="34" charset="0"/>
                <a:cs typeface="Arial" panose="020B0604020202020204" pitchFamily="34" charset="0"/>
              </a:rPr>
              <a:t>краткость и компактность изложения </a:t>
            </a:r>
            <a:r>
              <a:rPr lang="ru-RU" sz="1500" dirty="0" smtClean="0">
                <a:latin typeface="Arial" panose="020B0604020202020204" pitchFamily="34" charset="0"/>
                <a:cs typeface="Arial" panose="020B0604020202020204" pitchFamily="34" charset="0"/>
              </a:rPr>
              <a:t>материала.</a:t>
            </a:r>
          </a:p>
          <a:p>
            <a:pPr algn="just">
              <a:lnSpc>
                <a:spcPct val="120000"/>
              </a:lnSpc>
            </a:pPr>
            <a:r>
              <a:rPr lang="ru-RU" sz="1500" dirty="0">
                <a:latin typeface="Arial" panose="020B0604020202020204" pitchFamily="34" charset="0"/>
                <a:cs typeface="Arial" panose="020B0604020202020204" pitchFamily="34" charset="0"/>
              </a:rPr>
              <a:t> </a:t>
            </a:r>
            <a:r>
              <a:rPr lang="ru-RU" sz="1500" dirty="0" smtClean="0">
                <a:latin typeface="Arial" panose="020B0604020202020204" pitchFamily="34" charset="0"/>
                <a:cs typeface="Arial" panose="020B0604020202020204" pitchFamily="34" charset="0"/>
              </a:rPr>
              <a:t>    Употребляемые </a:t>
            </a:r>
            <a:r>
              <a:rPr lang="ru-RU" sz="1500" dirty="0">
                <a:latin typeface="Arial" panose="020B0604020202020204" pitchFamily="34" charset="0"/>
                <a:cs typeface="Arial" panose="020B0604020202020204" pitchFamily="34" charset="0"/>
              </a:rPr>
              <a:t>понятия и термины должны соответствовать понятиям и терминам, применяемым в федеральных законах, которые регулируют данные правоотношения, в Уставе Архангельской области и областных законах. </a:t>
            </a:r>
          </a:p>
          <a:p>
            <a:pPr algn="ctr">
              <a:lnSpc>
                <a:spcPct val="120000"/>
              </a:lnSpc>
            </a:pPr>
            <a:r>
              <a:rPr lang="ru-RU" sz="1500" u="sng" dirty="0">
                <a:solidFill>
                  <a:srgbClr val="FF0000"/>
                </a:solidFill>
                <a:latin typeface="Arial" panose="020B0604020202020204" pitchFamily="34" charset="0"/>
                <a:cs typeface="Arial" panose="020B0604020202020204" pitchFamily="34" charset="0"/>
              </a:rPr>
              <a:t>На практике</a:t>
            </a:r>
            <a:r>
              <a:rPr lang="ru-RU" sz="1500" dirty="0">
                <a:solidFill>
                  <a:srgbClr val="FF0000"/>
                </a:solidFill>
                <a:latin typeface="Arial" panose="020B0604020202020204" pitchFamily="34" charset="0"/>
                <a:cs typeface="Arial" panose="020B0604020202020204" pitchFamily="34" charset="0"/>
              </a:rPr>
              <a:t> </a:t>
            </a:r>
            <a:r>
              <a:rPr lang="ru-RU" sz="1500" dirty="0" smtClean="0">
                <a:solidFill>
                  <a:srgbClr val="FF0000"/>
                </a:solidFill>
                <a:latin typeface="Arial" panose="020B0604020202020204" pitchFamily="34" charset="0"/>
                <a:cs typeface="Arial" panose="020B0604020202020204" pitchFamily="34" charset="0"/>
              </a:rPr>
              <a:t> употребляются </a:t>
            </a:r>
            <a:r>
              <a:rPr lang="ru-RU" sz="1500" dirty="0">
                <a:solidFill>
                  <a:srgbClr val="FF0000"/>
                </a:solidFill>
                <a:latin typeface="Arial" panose="020B0604020202020204" pitchFamily="34" charset="0"/>
                <a:cs typeface="Arial" panose="020B0604020202020204" pitchFamily="34" charset="0"/>
              </a:rPr>
              <a:t>такие понятия, как «муниципальная школа Архангельской области», «учреждение образования» и т.п.</a:t>
            </a:r>
          </a:p>
        </p:txBody>
      </p:sp>
      <p:sp>
        <p:nvSpPr>
          <p:cNvPr id="4" name="Rectangle 3"/>
          <p:cNvSpPr txBox="1">
            <a:spLocks noChangeArrowheads="1"/>
          </p:cNvSpPr>
          <p:nvPr/>
        </p:nvSpPr>
        <p:spPr bwMode="auto">
          <a:xfrm>
            <a:off x="638573" y="3746500"/>
            <a:ext cx="8201818" cy="1308100"/>
          </a:xfrm>
          <a:prstGeom prst="rect">
            <a:avLst/>
          </a:prstGeom>
          <a:noFill/>
          <a:ln w="9525">
            <a:noFill/>
            <a:miter lim="800000"/>
            <a:headEnd/>
            <a:tailEnd/>
          </a:ln>
        </p:spPr>
        <p:txBody>
          <a:bodyPr anchor="ctr"/>
          <a:lstStyle/>
          <a:p>
            <a:pPr indent="450215" algn="just">
              <a:lnSpc>
                <a:spcPct val="110000"/>
              </a:lnSpc>
              <a:spcAft>
                <a:spcPts val="0"/>
              </a:spcAft>
            </a:pPr>
            <a:endParaRPr lang="ru-RU" sz="1600" dirty="0">
              <a:effectLst/>
              <a:latin typeface="Times New Roman"/>
              <a:ea typeface="Times New Roman"/>
            </a:endParaRPr>
          </a:p>
        </p:txBody>
      </p:sp>
      <p:sp>
        <p:nvSpPr>
          <p:cNvPr id="5" name="Rectangle 3"/>
          <p:cNvSpPr txBox="1">
            <a:spLocks noChangeArrowheads="1"/>
          </p:cNvSpPr>
          <p:nvPr/>
        </p:nvSpPr>
        <p:spPr bwMode="auto">
          <a:xfrm>
            <a:off x="638573" y="4984750"/>
            <a:ext cx="8201818" cy="1308100"/>
          </a:xfrm>
          <a:prstGeom prst="rect">
            <a:avLst/>
          </a:prstGeom>
          <a:noFill/>
          <a:ln w="9525">
            <a:noFill/>
            <a:miter lim="800000"/>
            <a:headEnd/>
            <a:tailEnd/>
          </a:ln>
        </p:spPr>
        <p:txBody>
          <a:bodyPr anchor="ctr"/>
          <a:lstStyle/>
          <a:p>
            <a:r>
              <a:rPr lang="ru-RU" sz="1600" dirty="0"/>
              <a:t> </a:t>
            </a:r>
          </a:p>
        </p:txBody>
      </p:sp>
      <p:sp>
        <p:nvSpPr>
          <p:cNvPr id="6" name="Rectangle 3"/>
          <p:cNvSpPr txBox="1">
            <a:spLocks noChangeArrowheads="1"/>
          </p:cNvSpPr>
          <p:nvPr/>
        </p:nvSpPr>
        <p:spPr bwMode="auto">
          <a:xfrm>
            <a:off x="523082" y="3485342"/>
            <a:ext cx="8201818" cy="3138516"/>
          </a:xfrm>
          <a:prstGeom prst="rect">
            <a:avLst/>
          </a:prstGeom>
          <a:noFill/>
          <a:ln w="9525">
            <a:noFill/>
            <a:miter lim="800000"/>
            <a:headEnd/>
            <a:tailEnd/>
          </a:ln>
        </p:spPr>
        <p:txBody>
          <a:bodyPr anchor="ctr"/>
          <a:lstStyle/>
          <a:p>
            <a:r>
              <a:rPr lang="ru-RU" sz="1500" dirty="0" smtClean="0"/>
              <a:t>5. </a:t>
            </a:r>
            <a:r>
              <a:rPr lang="ru-RU" sz="1500" i="1" dirty="0" smtClean="0"/>
              <a:t>Неправильное </a:t>
            </a:r>
            <a:r>
              <a:rPr lang="ru-RU" sz="1500" i="1" dirty="0"/>
              <a:t>написание наименований </a:t>
            </a:r>
            <a:r>
              <a:rPr lang="ru-RU" sz="1500" i="1" dirty="0" smtClean="0"/>
              <a:t>органов власти в правовых актов.</a:t>
            </a:r>
          </a:p>
          <a:p>
            <a:endParaRPr lang="ru-RU" sz="1500" dirty="0" smtClean="0"/>
          </a:p>
          <a:p>
            <a:pPr algn="just"/>
            <a:r>
              <a:rPr lang="ru-RU" sz="1500" dirty="0" smtClean="0"/>
              <a:t>     Не </a:t>
            </a:r>
            <a:r>
              <a:rPr lang="ru-RU" sz="1500" dirty="0"/>
              <a:t>допускается использование неофициальных наименований федеральных органов власти и исполнительных органов государственной власти Архангельской области. Наименования муниципальных образований также необходимо писать полностью</a:t>
            </a:r>
            <a:r>
              <a:rPr lang="ru-RU" sz="1500" dirty="0" smtClean="0"/>
              <a:t>.</a:t>
            </a:r>
          </a:p>
          <a:p>
            <a:pPr algn="just"/>
            <a:endParaRPr lang="ru-RU" sz="1500" dirty="0"/>
          </a:p>
          <a:p>
            <a:pPr algn="ctr"/>
            <a:r>
              <a:rPr lang="ru-RU" sz="1500" u="sng" dirty="0">
                <a:solidFill>
                  <a:srgbClr val="FF0000"/>
                </a:solidFill>
              </a:rPr>
              <a:t>На практике</a:t>
            </a:r>
            <a:r>
              <a:rPr lang="ru-RU" sz="1500" dirty="0">
                <a:solidFill>
                  <a:srgbClr val="FF0000"/>
                </a:solidFill>
              </a:rPr>
              <a:t> </a:t>
            </a:r>
            <a:r>
              <a:rPr lang="ru-RU" sz="1500" dirty="0" smtClean="0">
                <a:solidFill>
                  <a:srgbClr val="FF0000"/>
                </a:solidFill>
              </a:rPr>
              <a:t>указываются неправильное </a:t>
            </a:r>
            <a:r>
              <a:rPr lang="ru-RU" sz="1500" dirty="0">
                <a:solidFill>
                  <a:srgbClr val="FF0000"/>
                </a:solidFill>
              </a:rPr>
              <a:t>наименование муниципальных образований, органов местного самоуправления (глав городских округов, муниципальных районов</a:t>
            </a:r>
            <a:r>
              <a:rPr lang="ru-RU" sz="1500" dirty="0" smtClean="0">
                <a:solidFill>
                  <a:srgbClr val="FF0000"/>
                </a:solidFill>
              </a:rPr>
              <a:t>), исполнительных органов государственной власти Архангельской области и территориальных органы федеральных органов исполнительной власти</a:t>
            </a:r>
            <a:endParaRPr lang="ru-RU" sz="1500" dirty="0">
              <a:solidFill>
                <a:srgbClr val="FF0000"/>
              </a:solidFill>
            </a:endParaRPr>
          </a:p>
        </p:txBody>
      </p:sp>
    </p:spTree>
    <p:extLst>
      <p:ext uri="{BB962C8B-B14F-4D97-AF65-F5344CB8AC3E}">
        <p14:creationId xmlns:p14="http://schemas.microsoft.com/office/powerpoint/2010/main" val="232205139"/>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638573" y="124691"/>
            <a:ext cx="7984727" cy="1945409"/>
          </a:xfrm>
          <a:prstGeom prst="rect">
            <a:avLst/>
          </a:prstGeom>
          <a:noFill/>
          <a:ln w="9525">
            <a:noFill/>
            <a:miter lim="800000"/>
            <a:headEnd/>
            <a:tailEnd/>
          </a:ln>
        </p:spPr>
        <p:txBody>
          <a:bodyPr anchor="ctr"/>
          <a:lstStyle/>
          <a:p>
            <a:pPr indent="347345" algn="just">
              <a:spcBef>
                <a:spcPts val="1100"/>
              </a:spcBef>
              <a:spcAft>
                <a:spcPts val="0"/>
              </a:spcAft>
            </a:pPr>
            <a:r>
              <a:rPr lang="ru-RU" sz="1600" i="1" dirty="0" smtClean="0">
                <a:solidFill>
                  <a:srgbClr val="000000"/>
                </a:solidFill>
                <a:latin typeface="+mn-lt"/>
                <a:ea typeface="Times New Roman"/>
                <a:cs typeface="Calibri"/>
              </a:rPr>
              <a:t>6. В случае признания акта недействующим  все его редакции признаются также утратившими силу</a:t>
            </a:r>
          </a:p>
          <a:p>
            <a:pPr indent="347345" algn="just">
              <a:spcBef>
                <a:spcPts val="1100"/>
              </a:spcBef>
              <a:spcAft>
                <a:spcPts val="0"/>
              </a:spcAft>
            </a:pPr>
            <a:endParaRPr lang="ru-RU" sz="1600" dirty="0">
              <a:solidFill>
                <a:srgbClr val="000000"/>
              </a:solidFill>
              <a:latin typeface="+mn-lt"/>
              <a:ea typeface="Times New Roman"/>
              <a:cs typeface="Calibri"/>
            </a:endParaRPr>
          </a:p>
          <a:p>
            <a:pPr indent="347345" algn="ctr">
              <a:spcBef>
                <a:spcPts val="1100"/>
              </a:spcBef>
              <a:spcAft>
                <a:spcPts val="0"/>
              </a:spcAft>
            </a:pPr>
            <a:r>
              <a:rPr lang="ru-RU" sz="1600" u="sng" dirty="0">
                <a:solidFill>
                  <a:srgbClr val="FF0000"/>
                </a:solidFill>
                <a:latin typeface="+mn-lt"/>
              </a:rPr>
              <a:t>На практике</a:t>
            </a:r>
            <a:r>
              <a:rPr lang="ru-RU" sz="1600" dirty="0">
                <a:solidFill>
                  <a:srgbClr val="FF0000"/>
                </a:solidFill>
                <a:latin typeface="+mn-lt"/>
              </a:rPr>
              <a:t> </a:t>
            </a:r>
            <a:r>
              <a:rPr lang="ru-RU" sz="1600" dirty="0" smtClean="0">
                <a:solidFill>
                  <a:srgbClr val="FF0000"/>
                </a:solidFill>
                <a:latin typeface="+mn-lt"/>
              </a:rPr>
              <a:t>редакции актов утратившими силу не признаются</a:t>
            </a:r>
            <a:endParaRPr lang="ru-RU" sz="1600" dirty="0">
              <a:effectLst/>
              <a:latin typeface="+mn-lt"/>
              <a:ea typeface="Times New Roman"/>
            </a:endParaRPr>
          </a:p>
        </p:txBody>
      </p:sp>
      <p:sp>
        <p:nvSpPr>
          <p:cNvPr id="4" name="Rectangle 3"/>
          <p:cNvSpPr txBox="1">
            <a:spLocks noChangeArrowheads="1"/>
          </p:cNvSpPr>
          <p:nvPr/>
        </p:nvSpPr>
        <p:spPr bwMode="auto">
          <a:xfrm>
            <a:off x="638573" y="3746500"/>
            <a:ext cx="8201818" cy="1308100"/>
          </a:xfrm>
          <a:prstGeom prst="rect">
            <a:avLst/>
          </a:prstGeom>
          <a:noFill/>
          <a:ln w="9525">
            <a:noFill/>
            <a:miter lim="800000"/>
            <a:headEnd/>
            <a:tailEnd/>
          </a:ln>
        </p:spPr>
        <p:txBody>
          <a:bodyPr anchor="ctr"/>
          <a:lstStyle/>
          <a:p>
            <a:pPr indent="450215" algn="just">
              <a:lnSpc>
                <a:spcPct val="110000"/>
              </a:lnSpc>
              <a:spcAft>
                <a:spcPts val="0"/>
              </a:spcAft>
            </a:pPr>
            <a:endParaRPr lang="ru-RU" sz="1600" dirty="0">
              <a:effectLst/>
              <a:latin typeface="Times New Roman"/>
              <a:ea typeface="Times New Roman"/>
            </a:endParaRPr>
          </a:p>
        </p:txBody>
      </p:sp>
      <p:sp>
        <p:nvSpPr>
          <p:cNvPr id="5" name="Rectangle 3"/>
          <p:cNvSpPr txBox="1">
            <a:spLocks noChangeArrowheads="1"/>
          </p:cNvSpPr>
          <p:nvPr/>
        </p:nvSpPr>
        <p:spPr bwMode="auto">
          <a:xfrm>
            <a:off x="638573" y="4984750"/>
            <a:ext cx="8201818" cy="1308100"/>
          </a:xfrm>
          <a:prstGeom prst="rect">
            <a:avLst/>
          </a:prstGeom>
          <a:noFill/>
          <a:ln w="9525">
            <a:noFill/>
            <a:miter lim="800000"/>
            <a:headEnd/>
            <a:tailEnd/>
          </a:ln>
        </p:spPr>
        <p:txBody>
          <a:bodyPr anchor="ctr"/>
          <a:lstStyle/>
          <a:p>
            <a:r>
              <a:rPr lang="ru-RU" sz="1600" dirty="0"/>
              <a:t> </a:t>
            </a:r>
          </a:p>
        </p:txBody>
      </p:sp>
      <p:sp>
        <p:nvSpPr>
          <p:cNvPr id="6" name="Rectangle 3"/>
          <p:cNvSpPr txBox="1">
            <a:spLocks noChangeArrowheads="1"/>
          </p:cNvSpPr>
          <p:nvPr/>
        </p:nvSpPr>
        <p:spPr bwMode="auto">
          <a:xfrm>
            <a:off x="675482" y="3746500"/>
            <a:ext cx="8201818" cy="2032000"/>
          </a:xfrm>
          <a:prstGeom prst="rect">
            <a:avLst/>
          </a:prstGeom>
          <a:noFill/>
          <a:ln w="9525">
            <a:noFill/>
            <a:miter lim="800000"/>
            <a:headEnd/>
            <a:tailEnd/>
          </a:ln>
        </p:spPr>
        <p:txBody>
          <a:bodyPr anchor="ctr"/>
          <a:lstStyle/>
          <a:p>
            <a:endParaRPr lang="ru-RU" sz="1600" dirty="0"/>
          </a:p>
        </p:txBody>
      </p:sp>
      <p:sp>
        <p:nvSpPr>
          <p:cNvPr id="8" name="Rectangle 3"/>
          <p:cNvSpPr txBox="1">
            <a:spLocks noChangeArrowheads="1"/>
          </p:cNvSpPr>
          <p:nvPr/>
        </p:nvSpPr>
        <p:spPr bwMode="auto">
          <a:xfrm>
            <a:off x="748144" y="4445000"/>
            <a:ext cx="7875156" cy="1733551"/>
          </a:xfrm>
          <a:prstGeom prst="rect">
            <a:avLst/>
          </a:prstGeom>
          <a:noFill/>
          <a:ln w="9525">
            <a:noFill/>
            <a:miter lim="800000"/>
            <a:headEnd/>
            <a:tailEnd/>
          </a:ln>
        </p:spPr>
        <p:txBody>
          <a:bodyPr anchor="ctr"/>
          <a:lstStyle/>
          <a:p>
            <a:pPr algn="just"/>
            <a:r>
              <a:rPr lang="ru-RU" sz="1600" i="1" dirty="0" smtClean="0">
                <a:latin typeface="Arial" panose="020B0604020202020204" pitchFamily="34" charset="0"/>
                <a:cs typeface="Arial" panose="020B0604020202020204" pitchFamily="34" charset="0"/>
              </a:rPr>
              <a:t>   8. </a:t>
            </a:r>
            <a:r>
              <a:rPr lang="ru-RU" sz="1600" i="1" dirty="0">
                <a:latin typeface="Arial" panose="020B0604020202020204" pitchFamily="34" charset="0"/>
                <a:cs typeface="Arial" panose="020B0604020202020204" pitchFamily="34" charset="0"/>
              </a:rPr>
              <a:t>Неправильное оформление изменений правовых </a:t>
            </a:r>
            <a:r>
              <a:rPr lang="ru-RU" sz="1600" i="1" dirty="0" smtClean="0">
                <a:latin typeface="Arial" panose="020B0604020202020204" pitchFamily="34" charset="0"/>
                <a:cs typeface="Arial" panose="020B0604020202020204" pitchFamily="34" charset="0"/>
              </a:rPr>
              <a:t>актов</a:t>
            </a:r>
          </a:p>
          <a:p>
            <a:pPr algn="just"/>
            <a:endParaRPr lang="ru-RU" sz="1600" i="1" spc="-20" dirty="0">
              <a:solidFill>
                <a:srgbClr val="000000"/>
              </a:solidFill>
              <a:latin typeface="Arial" panose="020B0604020202020204" pitchFamily="34" charset="0"/>
              <a:ea typeface="Times New Roman"/>
              <a:cs typeface="Arial" panose="020B0604020202020204" pitchFamily="34" charset="0"/>
            </a:endParaRPr>
          </a:p>
          <a:p>
            <a:pPr algn="just"/>
            <a:r>
              <a:rPr lang="ru-RU" sz="1600" spc="-20" dirty="0" smtClean="0">
                <a:solidFill>
                  <a:srgbClr val="000000"/>
                </a:solidFill>
                <a:latin typeface="Arial" panose="020B0604020202020204" pitchFamily="34" charset="0"/>
                <a:ea typeface="Times New Roman"/>
                <a:cs typeface="Arial" panose="020B0604020202020204" pitchFamily="34" charset="0"/>
              </a:rPr>
              <a:t>Если </a:t>
            </a:r>
            <a:r>
              <a:rPr lang="ru-RU" sz="1600" spc="-20" dirty="0">
                <a:solidFill>
                  <a:srgbClr val="000000"/>
                </a:solidFill>
                <a:latin typeface="Arial" panose="020B0604020202020204" pitchFamily="34" charset="0"/>
                <a:ea typeface="Times New Roman"/>
                <a:cs typeface="Arial" panose="020B0604020202020204" pitchFamily="34" charset="0"/>
              </a:rPr>
              <a:t>в правовой акт вносятся изменения в объеме более одной страницы,</a:t>
            </a:r>
            <a:r>
              <a:rPr lang="ru-RU" sz="1600" dirty="0">
                <a:solidFill>
                  <a:srgbClr val="000000"/>
                </a:solidFill>
                <a:latin typeface="Arial" panose="020B0604020202020204" pitchFamily="34" charset="0"/>
                <a:ea typeface="Times New Roman"/>
                <a:cs typeface="Arial" panose="020B0604020202020204" pitchFamily="34" charset="0"/>
              </a:rPr>
              <a:t> они оформляются в виде приложения.</a:t>
            </a:r>
            <a:endParaRPr lang="ru-RU" sz="1600" dirty="0">
              <a:latin typeface="Arial" panose="020B0604020202020204" pitchFamily="34" charset="0"/>
              <a:ea typeface="Times New Roman"/>
              <a:cs typeface="Arial" panose="020B0604020202020204" pitchFamily="34" charset="0"/>
            </a:endParaRPr>
          </a:p>
        </p:txBody>
      </p:sp>
      <p:sp>
        <p:nvSpPr>
          <p:cNvPr id="11" name="Rectangle 3"/>
          <p:cNvSpPr txBox="1">
            <a:spLocks noChangeArrowheads="1"/>
          </p:cNvSpPr>
          <p:nvPr/>
        </p:nvSpPr>
        <p:spPr bwMode="auto">
          <a:xfrm>
            <a:off x="638573" y="1993900"/>
            <a:ext cx="7984727" cy="2451100"/>
          </a:xfrm>
          <a:prstGeom prst="rect">
            <a:avLst/>
          </a:prstGeom>
          <a:noFill/>
          <a:ln w="9525">
            <a:noFill/>
            <a:miter lim="800000"/>
            <a:headEnd/>
            <a:tailEnd/>
          </a:ln>
        </p:spPr>
        <p:txBody>
          <a:bodyPr anchor="ctr"/>
          <a:lstStyle/>
          <a:p>
            <a:pPr algn="just"/>
            <a:r>
              <a:rPr lang="ru-RU" sz="1600" i="1" dirty="0" smtClean="0"/>
              <a:t>   7. Неправильный </a:t>
            </a:r>
            <a:r>
              <a:rPr lang="ru-RU" sz="1600" i="1" dirty="0"/>
              <a:t>перенос словесных и цифровых выражений</a:t>
            </a:r>
            <a:r>
              <a:rPr lang="ru-RU" sz="1600" i="1" dirty="0" smtClean="0"/>
              <a:t>.</a:t>
            </a:r>
          </a:p>
          <a:p>
            <a:pPr algn="just"/>
            <a:endParaRPr lang="ru-RU" sz="1600" dirty="0"/>
          </a:p>
          <a:p>
            <a:pPr algn="just"/>
            <a:r>
              <a:rPr lang="ru-RU" sz="1600" dirty="0"/>
              <a:t>Не рекомендуется отрывать словесные выражения от цифровых, разрывать цифровые обозначения правовых актов, переносить их на другую строку или страницу (№ 131-ФЗ, № 25-05-ОЗ, 25 октября, </a:t>
            </a:r>
            <a:r>
              <a:rPr lang="ru-RU" sz="1600" dirty="0" smtClean="0"/>
              <a:t/>
            </a:r>
            <a:br>
              <a:rPr lang="ru-RU" sz="1600" dirty="0" smtClean="0"/>
            </a:br>
            <a:r>
              <a:rPr lang="ru-RU" sz="1600" dirty="0" smtClean="0"/>
              <a:t>50</a:t>
            </a:r>
            <a:r>
              <a:rPr lang="ru-RU" sz="1600" dirty="0"/>
              <a:t> </a:t>
            </a:r>
            <a:r>
              <a:rPr lang="ru-RU" sz="1600" dirty="0" smtClean="0"/>
              <a:t>000 рублей, 20 </a:t>
            </a:r>
            <a:r>
              <a:rPr lang="ru-RU" sz="1600" dirty="0"/>
              <a:t>кг следует печатать на одной строке</a:t>
            </a:r>
            <a:r>
              <a:rPr lang="ru-RU" sz="1600" dirty="0" smtClean="0"/>
              <a:t>).</a:t>
            </a:r>
          </a:p>
          <a:p>
            <a:pPr algn="just"/>
            <a:endParaRPr lang="ru-RU" sz="1600" dirty="0"/>
          </a:p>
          <a:p>
            <a:pPr algn="ctr"/>
            <a:r>
              <a:rPr lang="ru-RU" sz="1600" u="sng" dirty="0">
                <a:solidFill>
                  <a:srgbClr val="FF0000"/>
                </a:solidFill>
              </a:rPr>
              <a:t>На практике</a:t>
            </a:r>
            <a:r>
              <a:rPr lang="ru-RU" sz="1600" dirty="0">
                <a:solidFill>
                  <a:srgbClr val="FF0000"/>
                </a:solidFill>
              </a:rPr>
              <a:t> исполнители переносят на разные строки.</a:t>
            </a:r>
          </a:p>
        </p:txBody>
      </p:sp>
    </p:spTree>
    <p:extLst>
      <p:ext uri="{BB962C8B-B14F-4D97-AF65-F5344CB8AC3E}">
        <p14:creationId xmlns:p14="http://schemas.microsoft.com/office/powerpoint/2010/main" val="3539239458"/>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38573" y="3746500"/>
            <a:ext cx="8201818" cy="1308100"/>
          </a:xfrm>
          <a:prstGeom prst="rect">
            <a:avLst/>
          </a:prstGeom>
          <a:noFill/>
          <a:ln w="9525">
            <a:noFill/>
            <a:miter lim="800000"/>
            <a:headEnd/>
            <a:tailEnd/>
          </a:ln>
        </p:spPr>
        <p:txBody>
          <a:bodyPr anchor="ctr"/>
          <a:lstStyle/>
          <a:p>
            <a:pPr indent="450215" algn="just">
              <a:lnSpc>
                <a:spcPct val="110000"/>
              </a:lnSpc>
              <a:spcAft>
                <a:spcPts val="0"/>
              </a:spcAft>
            </a:pPr>
            <a:endParaRPr lang="ru-RU" sz="1600" dirty="0">
              <a:effectLst/>
              <a:latin typeface="Times New Roman"/>
              <a:ea typeface="Times New Roman"/>
            </a:endParaRPr>
          </a:p>
        </p:txBody>
      </p:sp>
      <p:sp>
        <p:nvSpPr>
          <p:cNvPr id="5" name="Rectangle 3"/>
          <p:cNvSpPr txBox="1">
            <a:spLocks noChangeArrowheads="1"/>
          </p:cNvSpPr>
          <p:nvPr/>
        </p:nvSpPr>
        <p:spPr bwMode="auto">
          <a:xfrm>
            <a:off x="638573" y="4984750"/>
            <a:ext cx="8201818" cy="1308100"/>
          </a:xfrm>
          <a:prstGeom prst="rect">
            <a:avLst/>
          </a:prstGeom>
          <a:noFill/>
          <a:ln w="9525">
            <a:noFill/>
            <a:miter lim="800000"/>
            <a:headEnd/>
            <a:tailEnd/>
          </a:ln>
        </p:spPr>
        <p:txBody>
          <a:bodyPr anchor="ctr"/>
          <a:lstStyle/>
          <a:p>
            <a:r>
              <a:rPr lang="ru-RU" sz="1600" dirty="0"/>
              <a:t> </a:t>
            </a:r>
          </a:p>
        </p:txBody>
      </p:sp>
      <p:sp>
        <p:nvSpPr>
          <p:cNvPr id="6" name="Rectangle 3"/>
          <p:cNvSpPr txBox="1">
            <a:spLocks noChangeArrowheads="1"/>
          </p:cNvSpPr>
          <p:nvPr/>
        </p:nvSpPr>
        <p:spPr bwMode="auto">
          <a:xfrm>
            <a:off x="675482" y="3746500"/>
            <a:ext cx="8201818" cy="2032000"/>
          </a:xfrm>
          <a:prstGeom prst="rect">
            <a:avLst/>
          </a:prstGeom>
          <a:noFill/>
          <a:ln w="9525">
            <a:noFill/>
            <a:miter lim="800000"/>
            <a:headEnd/>
            <a:tailEnd/>
          </a:ln>
        </p:spPr>
        <p:txBody>
          <a:bodyPr anchor="ctr"/>
          <a:lstStyle/>
          <a:p>
            <a:endParaRPr lang="ru-RU" sz="1600" dirty="0"/>
          </a:p>
        </p:txBody>
      </p:sp>
      <p:graphicFrame>
        <p:nvGraphicFramePr>
          <p:cNvPr id="2" name="Объект 1"/>
          <p:cNvGraphicFramePr>
            <a:graphicFrameLocks noChangeAspect="1"/>
          </p:cNvGraphicFramePr>
          <p:nvPr>
            <p:extLst>
              <p:ext uri="{D42A27DB-BD31-4B8C-83A1-F6EECF244321}">
                <p14:modId xmlns:p14="http://schemas.microsoft.com/office/powerpoint/2010/main" val="1222385211"/>
              </p:ext>
            </p:extLst>
          </p:nvPr>
        </p:nvGraphicFramePr>
        <p:xfrm>
          <a:off x="0" y="0"/>
          <a:ext cx="4846142" cy="6858000"/>
        </p:xfrm>
        <a:graphic>
          <a:graphicData uri="http://schemas.openxmlformats.org/presentationml/2006/ole">
            <mc:AlternateContent xmlns:mc="http://schemas.openxmlformats.org/markup-compatibility/2006">
              <mc:Choice xmlns:v="urn:schemas-microsoft-com:vml" Requires="v">
                <p:oleObj spid="_x0000_s1030" name="Acrobat Document" r:id="rId4" imgW="5667119" imgH="8019810" progId="AcroExch.Document.DC">
                  <p:embed/>
                </p:oleObj>
              </mc:Choice>
              <mc:Fallback>
                <p:oleObj name="Acrobat Document" r:id="rId4" imgW="5667119" imgH="8019810" progId="AcroExch.Document.DC">
                  <p:embed/>
                  <p:pic>
                    <p:nvPicPr>
                      <p:cNvPr id="0" name=""/>
                      <p:cNvPicPr/>
                      <p:nvPr/>
                    </p:nvPicPr>
                    <p:blipFill>
                      <a:blip r:embed="rId5"/>
                      <a:stretch>
                        <a:fillRect/>
                      </a:stretch>
                    </p:blipFill>
                    <p:spPr>
                      <a:xfrm>
                        <a:off x="0" y="0"/>
                        <a:ext cx="4846142" cy="6858000"/>
                      </a:xfrm>
                      <a:prstGeom prst="rect">
                        <a:avLst/>
                      </a:prstGeom>
                    </p:spPr>
                  </p:pic>
                </p:oleObj>
              </mc:Fallback>
            </mc:AlternateContent>
          </a:graphicData>
        </a:graphic>
      </p:graphicFrame>
    </p:spTree>
    <p:extLst>
      <p:ext uri="{BB962C8B-B14F-4D97-AF65-F5344CB8AC3E}">
        <p14:creationId xmlns:p14="http://schemas.microsoft.com/office/powerpoint/2010/main" val="551120218"/>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38573" y="3746500"/>
            <a:ext cx="8201818" cy="1308100"/>
          </a:xfrm>
          <a:prstGeom prst="rect">
            <a:avLst/>
          </a:prstGeom>
          <a:noFill/>
          <a:ln w="9525">
            <a:noFill/>
            <a:miter lim="800000"/>
            <a:headEnd/>
            <a:tailEnd/>
          </a:ln>
        </p:spPr>
        <p:txBody>
          <a:bodyPr anchor="ctr"/>
          <a:lstStyle/>
          <a:p>
            <a:pPr indent="450215" algn="just">
              <a:lnSpc>
                <a:spcPct val="110000"/>
              </a:lnSpc>
              <a:spcAft>
                <a:spcPts val="0"/>
              </a:spcAft>
            </a:pPr>
            <a:endParaRPr lang="ru-RU" sz="1600" dirty="0">
              <a:effectLst/>
              <a:latin typeface="Times New Roman"/>
              <a:ea typeface="Times New Roman"/>
            </a:endParaRPr>
          </a:p>
        </p:txBody>
      </p:sp>
      <p:sp>
        <p:nvSpPr>
          <p:cNvPr id="5" name="Rectangle 3"/>
          <p:cNvSpPr txBox="1">
            <a:spLocks noChangeArrowheads="1"/>
          </p:cNvSpPr>
          <p:nvPr/>
        </p:nvSpPr>
        <p:spPr bwMode="auto">
          <a:xfrm>
            <a:off x="638573" y="4984750"/>
            <a:ext cx="8201818" cy="1308100"/>
          </a:xfrm>
          <a:prstGeom prst="rect">
            <a:avLst/>
          </a:prstGeom>
          <a:noFill/>
          <a:ln w="9525">
            <a:noFill/>
            <a:miter lim="800000"/>
            <a:headEnd/>
            <a:tailEnd/>
          </a:ln>
        </p:spPr>
        <p:txBody>
          <a:bodyPr anchor="ctr"/>
          <a:lstStyle/>
          <a:p>
            <a:r>
              <a:rPr lang="ru-RU" sz="1600" dirty="0"/>
              <a:t> </a:t>
            </a:r>
          </a:p>
        </p:txBody>
      </p:sp>
      <p:sp>
        <p:nvSpPr>
          <p:cNvPr id="6" name="Rectangle 3"/>
          <p:cNvSpPr txBox="1">
            <a:spLocks noChangeArrowheads="1"/>
          </p:cNvSpPr>
          <p:nvPr/>
        </p:nvSpPr>
        <p:spPr bwMode="auto">
          <a:xfrm>
            <a:off x="675482" y="3746500"/>
            <a:ext cx="8201818" cy="2032000"/>
          </a:xfrm>
          <a:prstGeom prst="rect">
            <a:avLst/>
          </a:prstGeom>
          <a:noFill/>
          <a:ln w="9525">
            <a:noFill/>
            <a:miter lim="800000"/>
            <a:headEnd/>
            <a:tailEnd/>
          </a:ln>
        </p:spPr>
        <p:txBody>
          <a:bodyPr anchor="ctr"/>
          <a:lstStyle/>
          <a:p>
            <a:endParaRPr lang="ru-RU" sz="1600"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3241103843"/>
              </p:ext>
            </p:extLst>
          </p:nvPr>
        </p:nvGraphicFramePr>
        <p:xfrm>
          <a:off x="148653" y="207819"/>
          <a:ext cx="4364182" cy="6175956"/>
        </p:xfrm>
        <a:graphic>
          <a:graphicData uri="http://schemas.openxmlformats.org/presentationml/2006/ole">
            <mc:AlternateContent xmlns:mc="http://schemas.openxmlformats.org/markup-compatibility/2006">
              <mc:Choice xmlns:v="urn:schemas-microsoft-com:vml" Requires="v">
                <p:oleObj spid="_x0000_s2058" name="Acrobat Document" r:id="rId4" imgW="5667119" imgH="8019810" progId="AcroExch.Document.DC">
                  <p:embed/>
                </p:oleObj>
              </mc:Choice>
              <mc:Fallback>
                <p:oleObj name="Acrobat Document" r:id="rId4" imgW="5667119" imgH="8019810" progId="AcroExch.Document.DC">
                  <p:embed/>
                  <p:pic>
                    <p:nvPicPr>
                      <p:cNvPr id="0" name=""/>
                      <p:cNvPicPr/>
                      <p:nvPr/>
                    </p:nvPicPr>
                    <p:blipFill>
                      <a:blip r:embed="rId5"/>
                      <a:stretch>
                        <a:fillRect/>
                      </a:stretch>
                    </p:blipFill>
                    <p:spPr>
                      <a:xfrm>
                        <a:off x="148653" y="207819"/>
                        <a:ext cx="4364182" cy="6175956"/>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1869215146"/>
              </p:ext>
            </p:extLst>
          </p:nvPr>
        </p:nvGraphicFramePr>
        <p:xfrm>
          <a:off x="4663156" y="207419"/>
          <a:ext cx="4364465" cy="6176356"/>
        </p:xfrm>
        <a:graphic>
          <a:graphicData uri="http://schemas.openxmlformats.org/presentationml/2006/ole">
            <mc:AlternateContent xmlns:mc="http://schemas.openxmlformats.org/markup-compatibility/2006">
              <mc:Choice xmlns:v="urn:schemas-microsoft-com:vml" Requires="v">
                <p:oleObj spid="_x0000_s2059" name="Acrobat Document" r:id="rId6" imgW="5667119" imgH="8019810" progId="AcroExch.Document.DC">
                  <p:embed/>
                </p:oleObj>
              </mc:Choice>
              <mc:Fallback>
                <p:oleObj name="Acrobat Document" r:id="rId6" imgW="5667119" imgH="8019810" progId="AcroExch.Document.DC">
                  <p:embed/>
                  <p:pic>
                    <p:nvPicPr>
                      <p:cNvPr id="0" name=""/>
                      <p:cNvPicPr/>
                      <p:nvPr/>
                    </p:nvPicPr>
                    <p:blipFill>
                      <a:blip r:embed="rId7"/>
                      <a:stretch>
                        <a:fillRect/>
                      </a:stretch>
                    </p:blipFill>
                    <p:spPr>
                      <a:xfrm>
                        <a:off x="4663156" y="207419"/>
                        <a:ext cx="4364465" cy="6176356"/>
                      </a:xfrm>
                      <a:prstGeom prst="rect">
                        <a:avLst/>
                      </a:prstGeom>
                    </p:spPr>
                  </p:pic>
                </p:oleObj>
              </mc:Fallback>
            </mc:AlternateContent>
          </a:graphicData>
        </a:graphic>
      </p:graphicFrame>
    </p:spTree>
    <p:extLst>
      <p:ext uri="{BB962C8B-B14F-4D97-AF65-F5344CB8AC3E}">
        <p14:creationId xmlns:p14="http://schemas.microsoft.com/office/powerpoint/2010/main" val="4060788410"/>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38573" y="3746500"/>
            <a:ext cx="8201818" cy="1308100"/>
          </a:xfrm>
          <a:prstGeom prst="rect">
            <a:avLst/>
          </a:prstGeom>
          <a:noFill/>
          <a:ln w="9525">
            <a:noFill/>
            <a:miter lim="800000"/>
            <a:headEnd/>
            <a:tailEnd/>
          </a:ln>
        </p:spPr>
        <p:txBody>
          <a:bodyPr anchor="ctr"/>
          <a:lstStyle/>
          <a:p>
            <a:pPr indent="450215" algn="just">
              <a:lnSpc>
                <a:spcPct val="110000"/>
              </a:lnSpc>
              <a:spcAft>
                <a:spcPts val="0"/>
              </a:spcAft>
            </a:pPr>
            <a:endParaRPr lang="ru-RU" sz="1600" dirty="0">
              <a:effectLst/>
              <a:latin typeface="Times New Roman"/>
              <a:ea typeface="Times New Roman"/>
            </a:endParaRPr>
          </a:p>
        </p:txBody>
      </p:sp>
      <p:sp>
        <p:nvSpPr>
          <p:cNvPr id="5" name="Rectangle 3"/>
          <p:cNvSpPr txBox="1">
            <a:spLocks noChangeArrowheads="1"/>
          </p:cNvSpPr>
          <p:nvPr/>
        </p:nvSpPr>
        <p:spPr bwMode="auto">
          <a:xfrm>
            <a:off x="638573" y="4984750"/>
            <a:ext cx="8201818" cy="1308100"/>
          </a:xfrm>
          <a:prstGeom prst="rect">
            <a:avLst/>
          </a:prstGeom>
          <a:noFill/>
          <a:ln w="9525">
            <a:noFill/>
            <a:miter lim="800000"/>
            <a:headEnd/>
            <a:tailEnd/>
          </a:ln>
        </p:spPr>
        <p:txBody>
          <a:bodyPr anchor="ctr"/>
          <a:lstStyle/>
          <a:p>
            <a:r>
              <a:rPr lang="ru-RU" sz="1600" dirty="0"/>
              <a:t> </a:t>
            </a:r>
          </a:p>
        </p:txBody>
      </p:sp>
      <p:sp>
        <p:nvSpPr>
          <p:cNvPr id="6" name="Rectangle 3"/>
          <p:cNvSpPr txBox="1">
            <a:spLocks noChangeArrowheads="1"/>
          </p:cNvSpPr>
          <p:nvPr/>
        </p:nvSpPr>
        <p:spPr bwMode="auto">
          <a:xfrm>
            <a:off x="675482" y="3746500"/>
            <a:ext cx="8201818" cy="2032000"/>
          </a:xfrm>
          <a:prstGeom prst="rect">
            <a:avLst/>
          </a:prstGeom>
          <a:noFill/>
          <a:ln w="9525">
            <a:noFill/>
            <a:miter lim="800000"/>
            <a:headEnd/>
            <a:tailEnd/>
          </a:ln>
        </p:spPr>
        <p:txBody>
          <a:bodyPr anchor="ctr"/>
          <a:lstStyle/>
          <a:p>
            <a:endParaRPr lang="ru-RU" sz="1600"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3283331932"/>
              </p:ext>
            </p:extLst>
          </p:nvPr>
        </p:nvGraphicFramePr>
        <p:xfrm>
          <a:off x="92075" y="92074"/>
          <a:ext cx="4781078" cy="6765925"/>
        </p:xfrm>
        <a:graphic>
          <a:graphicData uri="http://schemas.openxmlformats.org/presentationml/2006/ole">
            <mc:AlternateContent xmlns:mc="http://schemas.openxmlformats.org/markup-compatibility/2006">
              <mc:Choice xmlns:v="urn:schemas-microsoft-com:vml" Requires="v">
                <p:oleObj spid="_x0000_s4102" name="Acrobat Document" r:id="rId4" imgW="5667119" imgH="8019810" progId="AcroExch.Document.DC">
                  <p:embed/>
                </p:oleObj>
              </mc:Choice>
              <mc:Fallback>
                <p:oleObj name="Acrobat Document" r:id="rId4" imgW="5667119" imgH="8019810" progId="AcroExch.Document.DC">
                  <p:embed/>
                  <p:pic>
                    <p:nvPicPr>
                      <p:cNvPr id="0" name=""/>
                      <p:cNvPicPr/>
                      <p:nvPr/>
                    </p:nvPicPr>
                    <p:blipFill>
                      <a:blip r:embed="rId5"/>
                      <a:stretch>
                        <a:fillRect/>
                      </a:stretch>
                    </p:blipFill>
                    <p:spPr>
                      <a:xfrm>
                        <a:off x="92075" y="92074"/>
                        <a:ext cx="4781078" cy="6765925"/>
                      </a:xfrm>
                      <a:prstGeom prst="rect">
                        <a:avLst/>
                      </a:prstGeom>
                    </p:spPr>
                  </p:pic>
                </p:oleObj>
              </mc:Fallback>
            </mc:AlternateContent>
          </a:graphicData>
        </a:graphic>
      </p:graphicFrame>
    </p:spTree>
    <p:extLst>
      <p:ext uri="{BB962C8B-B14F-4D97-AF65-F5344CB8AC3E}">
        <p14:creationId xmlns:p14="http://schemas.microsoft.com/office/powerpoint/2010/main" val="1689205765"/>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38573" y="3746500"/>
            <a:ext cx="8201818" cy="1308100"/>
          </a:xfrm>
          <a:prstGeom prst="rect">
            <a:avLst/>
          </a:prstGeom>
          <a:noFill/>
          <a:ln w="9525">
            <a:noFill/>
            <a:miter lim="800000"/>
            <a:headEnd/>
            <a:tailEnd/>
          </a:ln>
        </p:spPr>
        <p:txBody>
          <a:bodyPr anchor="ctr"/>
          <a:lstStyle/>
          <a:p>
            <a:pPr indent="450215" algn="just">
              <a:lnSpc>
                <a:spcPct val="110000"/>
              </a:lnSpc>
              <a:spcAft>
                <a:spcPts val="0"/>
              </a:spcAft>
            </a:pPr>
            <a:endParaRPr lang="ru-RU" sz="1600" dirty="0">
              <a:effectLst/>
              <a:latin typeface="Times New Roman"/>
              <a:ea typeface="Times New Roman"/>
            </a:endParaRPr>
          </a:p>
        </p:txBody>
      </p:sp>
      <p:sp>
        <p:nvSpPr>
          <p:cNvPr id="5" name="Rectangle 3"/>
          <p:cNvSpPr txBox="1">
            <a:spLocks noChangeArrowheads="1"/>
          </p:cNvSpPr>
          <p:nvPr/>
        </p:nvSpPr>
        <p:spPr bwMode="auto">
          <a:xfrm>
            <a:off x="638573" y="4984750"/>
            <a:ext cx="8201818" cy="1308100"/>
          </a:xfrm>
          <a:prstGeom prst="rect">
            <a:avLst/>
          </a:prstGeom>
          <a:noFill/>
          <a:ln w="9525">
            <a:noFill/>
            <a:miter lim="800000"/>
            <a:headEnd/>
            <a:tailEnd/>
          </a:ln>
        </p:spPr>
        <p:txBody>
          <a:bodyPr anchor="ctr"/>
          <a:lstStyle/>
          <a:p>
            <a:r>
              <a:rPr lang="ru-RU" sz="1600" dirty="0"/>
              <a:t> </a:t>
            </a:r>
          </a:p>
        </p:txBody>
      </p:sp>
      <p:sp>
        <p:nvSpPr>
          <p:cNvPr id="6" name="Rectangle 3"/>
          <p:cNvSpPr txBox="1">
            <a:spLocks noChangeArrowheads="1"/>
          </p:cNvSpPr>
          <p:nvPr/>
        </p:nvSpPr>
        <p:spPr bwMode="auto">
          <a:xfrm>
            <a:off x="675482" y="3746500"/>
            <a:ext cx="8201818" cy="2032000"/>
          </a:xfrm>
          <a:prstGeom prst="rect">
            <a:avLst/>
          </a:prstGeom>
          <a:noFill/>
          <a:ln w="9525">
            <a:noFill/>
            <a:miter lim="800000"/>
            <a:headEnd/>
            <a:tailEnd/>
          </a:ln>
        </p:spPr>
        <p:txBody>
          <a:bodyPr anchor="ctr"/>
          <a:lstStyle/>
          <a:p>
            <a:endParaRPr lang="ru-RU" sz="1600"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1586123501"/>
              </p:ext>
            </p:extLst>
          </p:nvPr>
        </p:nvGraphicFramePr>
        <p:xfrm>
          <a:off x="158577" y="117013"/>
          <a:ext cx="4428632" cy="6267162"/>
        </p:xfrm>
        <a:graphic>
          <a:graphicData uri="http://schemas.openxmlformats.org/presentationml/2006/ole">
            <mc:AlternateContent xmlns:mc="http://schemas.openxmlformats.org/markup-compatibility/2006">
              <mc:Choice xmlns:v="urn:schemas-microsoft-com:vml" Requires="v">
                <p:oleObj spid="_x0000_s3082" name="Acrobat Document" r:id="rId4" imgW="5667119" imgH="8019810" progId="AcroExch.Document.DC">
                  <p:embed/>
                </p:oleObj>
              </mc:Choice>
              <mc:Fallback>
                <p:oleObj name="Acrobat Document" r:id="rId4" imgW="5667119" imgH="8019810" progId="AcroExch.Document.DC">
                  <p:embed/>
                  <p:pic>
                    <p:nvPicPr>
                      <p:cNvPr id="0" name=""/>
                      <p:cNvPicPr/>
                      <p:nvPr/>
                    </p:nvPicPr>
                    <p:blipFill>
                      <a:blip r:embed="rId5"/>
                      <a:stretch>
                        <a:fillRect/>
                      </a:stretch>
                    </p:blipFill>
                    <p:spPr>
                      <a:xfrm>
                        <a:off x="158577" y="117013"/>
                        <a:ext cx="4428632" cy="6267162"/>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226536926"/>
              </p:ext>
            </p:extLst>
          </p:nvPr>
        </p:nvGraphicFramePr>
        <p:xfrm>
          <a:off x="4690320" y="81568"/>
          <a:ext cx="4453679" cy="6302607"/>
        </p:xfrm>
        <a:graphic>
          <a:graphicData uri="http://schemas.openxmlformats.org/presentationml/2006/ole">
            <mc:AlternateContent xmlns:mc="http://schemas.openxmlformats.org/markup-compatibility/2006">
              <mc:Choice xmlns:v="urn:schemas-microsoft-com:vml" Requires="v">
                <p:oleObj spid="_x0000_s3083" name="Acrobat Document" r:id="rId6" imgW="5667119" imgH="8019810" progId="AcroExch.Document.DC">
                  <p:embed/>
                </p:oleObj>
              </mc:Choice>
              <mc:Fallback>
                <p:oleObj name="Acrobat Document" r:id="rId6" imgW="5667119" imgH="8019810" progId="AcroExch.Document.DC">
                  <p:embed/>
                  <p:pic>
                    <p:nvPicPr>
                      <p:cNvPr id="0" name=""/>
                      <p:cNvPicPr/>
                      <p:nvPr/>
                    </p:nvPicPr>
                    <p:blipFill>
                      <a:blip r:embed="rId7"/>
                      <a:stretch>
                        <a:fillRect/>
                      </a:stretch>
                    </p:blipFill>
                    <p:spPr>
                      <a:xfrm>
                        <a:off x="4690320" y="81568"/>
                        <a:ext cx="4453679" cy="6302607"/>
                      </a:xfrm>
                      <a:prstGeom prst="rect">
                        <a:avLst/>
                      </a:prstGeom>
                    </p:spPr>
                  </p:pic>
                </p:oleObj>
              </mc:Fallback>
            </mc:AlternateContent>
          </a:graphicData>
        </a:graphic>
      </p:graphicFrame>
    </p:spTree>
    <p:extLst>
      <p:ext uri="{BB962C8B-B14F-4D97-AF65-F5344CB8AC3E}">
        <p14:creationId xmlns:p14="http://schemas.microsoft.com/office/powerpoint/2010/main" val="1126670846"/>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663511" y="710275"/>
            <a:ext cx="7984727" cy="3919913"/>
          </a:xfrm>
          <a:prstGeom prst="rect">
            <a:avLst/>
          </a:prstGeom>
          <a:noFill/>
          <a:ln w="9525">
            <a:noFill/>
            <a:miter lim="800000"/>
            <a:headEnd/>
            <a:tailEnd/>
          </a:ln>
        </p:spPr>
        <p:txBody>
          <a:bodyPr anchor="ctr"/>
          <a:lstStyle/>
          <a:p>
            <a:pPr algn="ctr"/>
            <a:r>
              <a:rPr lang="ru-RU" sz="1600" i="1" dirty="0" smtClean="0"/>
              <a:t>9. Подписание правового муниципального акта. </a:t>
            </a:r>
          </a:p>
          <a:p>
            <a:endParaRPr lang="ru-RU" sz="1600" b="0" dirty="0"/>
          </a:p>
          <a:p>
            <a:r>
              <a:rPr lang="ru-RU" sz="1600" b="0" dirty="0" smtClean="0"/>
              <a:t>     При </a:t>
            </a:r>
            <a:r>
              <a:rPr lang="ru-RU" sz="1600" b="0" dirty="0"/>
              <a:t>подписании муниципального акта соблюдаются следующие требования:</a:t>
            </a:r>
          </a:p>
          <a:p>
            <a:r>
              <a:rPr lang="ru-RU" sz="1600" b="0" dirty="0" smtClean="0"/>
              <a:t>     </a:t>
            </a:r>
          </a:p>
          <a:p>
            <a:r>
              <a:rPr lang="ru-RU" sz="1600" b="0" dirty="0"/>
              <a:t> </a:t>
            </a:r>
            <a:r>
              <a:rPr lang="ru-RU" sz="1600" b="0" dirty="0" smtClean="0"/>
              <a:t>   должно </a:t>
            </a:r>
            <a:r>
              <a:rPr lang="ru-RU" sz="1600" b="0" dirty="0"/>
              <a:t>быть указано полное и официальное наименование должности </a:t>
            </a:r>
            <a:r>
              <a:rPr lang="ru-RU" sz="1600" b="0" dirty="0" smtClean="0"/>
              <a:t>уполномоченного </a:t>
            </a:r>
            <a:r>
              <a:rPr lang="ru-RU" sz="1600" b="0" dirty="0"/>
              <a:t>лица в соответствии с уставом муниципального образования;</a:t>
            </a:r>
          </a:p>
          <a:p>
            <a:r>
              <a:rPr lang="ru-RU" sz="1600" b="0" dirty="0"/>
              <a:t>личная подпись уполномоченного лица проставляется только на подлиннике</a:t>
            </a:r>
          </a:p>
          <a:p>
            <a:r>
              <a:rPr lang="ru-RU" sz="1600" b="0" dirty="0"/>
              <a:t>правового акта</a:t>
            </a:r>
            <a:r>
              <a:rPr lang="ru-RU" sz="1600" b="0" dirty="0" smtClean="0"/>
              <a:t>;</a:t>
            </a:r>
          </a:p>
          <a:p>
            <a:endParaRPr lang="ru-RU" sz="1600" b="0" dirty="0"/>
          </a:p>
          <a:p>
            <a:pPr algn="just"/>
            <a:r>
              <a:rPr lang="ru-RU" sz="1600" b="0" dirty="0" smtClean="0"/>
              <a:t>     необходима расшифровка </a:t>
            </a:r>
            <a:r>
              <a:rPr lang="ru-RU" sz="1600" b="0" dirty="0"/>
              <a:t>подписи, которая состоит из следующих </a:t>
            </a:r>
            <a:r>
              <a:rPr lang="ru-RU" sz="1600" b="0" dirty="0" smtClean="0"/>
              <a:t>инициалов</a:t>
            </a:r>
            <a:r>
              <a:rPr lang="ru-RU" sz="1600" b="0" dirty="0"/>
              <a:t>: первая буква имени и отчества (с точкой) и фамилия (указывается </a:t>
            </a:r>
            <a:r>
              <a:rPr lang="ru-RU" sz="1600" b="0" dirty="0" smtClean="0"/>
              <a:t>полностью без </a:t>
            </a:r>
            <a:r>
              <a:rPr lang="ru-RU" sz="1600" b="0" dirty="0"/>
              <a:t>сокращений</a:t>
            </a:r>
            <a:r>
              <a:rPr lang="ru-RU" sz="1600" b="0" dirty="0" smtClean="0"/>
              <a:t>).</a:t>
            </a:r>
            <a:endParaRPr lang="ru-RU" sz="1400" dirty="0">
              <a:effectLst/>
              <a:latin typeface="+mj-lt"/>
              <a:ea typeface="Times New Roman"/>
            </a:endParaRPr>
          </a:p>
        </p:txBody>
      </p:sp>
    </p:spTree>
    <p:extLst>
      <p:ext uri="{BB962C8B-B14F-4D97-AF65-F5344CB8AC3E}">
        <p14:creationId xmlns:p14="http://schemas.microsoft.com/office/powerpoint/2010/main" val="195653379"/>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a:t>
            </a:r>
            <a:br>
              <a:rPr lang="ru-RU" sz="2700" u="sng" dirty="0" smtClean="0"/>
            </a:br>
            <a:r>
              <a:rPr lang="ru-RU" sz="2700" u="sng" dirty="0" smtClean="0"/>
              <a:t>правовых </a:t>
            </a:r>
            <a:r>
              <a:rPr lang="ru-RU" sz="2700" u="sng" dirty="0"/>
              <a:t>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755576" y="1124744"/>
            <a:ext cx="7848872" cy="5184576"/>
          </a:xfrm>
        </p:spPr>
        <p:txBody>
          <a:bodyPr>
            <a:normAutofit fontScale="55000" lnSpcReduction="20000"/>
          </a:bodyPr>
          <a:lstStyle/>
          <a:p>
            <a:pPr eaLnBrk="0" hangingPunct="0">
              <a:lnSpc>
                <a:spcPct val="150000"/>
              </a:lnSpc>
              <a:defRPr/>
            </a:pPr>
            <a:r>
              <a:rPr lang="ru-RU" dirty="0" smtClean="0"/>
              <a:t>Федеральным </a:t>
            </a:r>
            <a:r>
              <a:rPr lang="ru-RU" dirty="0"/>
              <a:t>бюджетным учреждением «Научный центр правовой информации при Министерстве юстиции Российской Федерации» в 2018 году разработаны «Методические рекомендации по подготовке муниципальных нормативных правовых актов» </a:t>
            </a:r>
            <a:r>
              <a:rPr lang="ru-RU" dirty="0" smtClean="0"/>
              <a:t/>
            </a:r>
            <a:br>
              <a:rPr lang="ru-RU" dirty="0" smtClean="0"/>
            </a:br>
            <a:r>
              <a:rPr lang="ru-RU" dirty="0" smtClean="0"/>
              <a:t>(</a:t>
            </a:r>
            <a:r>
              <a:rPr lang="ru-RU" dirty="0"/>
              <a:t>авторы-сост.: Атагимова Э.И., Макаренко Т.Н., Рыбакова О.С., Сарапкина Е.Н</a:t>
            </a:r>
            <a:r>
              <a:rPr lang="ru-RU" dirty="0" smtClean="0"/>
              <a:t>.)</a:t>
            </a:r>
          </a:p>
          <a:p>
            <a:pPr>
              <a:lnSpc>
                <a:spcPct val="150000"/>
              </a:lnSpc>
              <a:defRPr/>
            </a:pPr>
            <a:r>
              <a:rPr lang="en-US" dirty="0">
                <a:solidFill>
                  <a:srgbClr val="FF0000"/>
                </a:solidFill>
              </a:rPr>
              <a:t>http://pravo.minjust.ru/sites/default/files/documents/metod-materials/mp.pdf</a:t>
            </a:r>
            <a:endParaRPr lang="ru-RU" dirty="0">
              <a:solidFill>
                <a:srgbClr val="FF0000"/>
              </a:solidFill>
            </a:endParaRPr>
          </a:p>
          <a:p>
            <a:pPr eaLnBrk="0" hangingPunct="0">
              <a:lnSpc>
                <a:spcPct val="150000"/>
              </a:lnSpc>
              <a:defRPr/>
            </a:pPr>
            <a:r>
              <a:rPr lang="ru-RU" dirty="0" smtClean="0"/>
              <a:t>Методические </a:t>
            </a:r>
            <a:r>
              <a:rPr lang="ru-RU" dirty="0"/>
              <a:t>рекомендации носят рекомендательный характер, адресованы органам местного самоуправления для использования при подготовке проектов муниципальных актов. </a:t>
            </a:r>
          </a:p>
        </p:txBody>
      </p:sp>
    </p:spTree>
    <p:extLst>
      <p:ext uri="{BB962C8B-B14F-4D97-AF65-F5344CB8AC3E}">
        <p14:creationId xmlns:p14="http://schemas.microsoft.com/office/powerpoint/2010/main" val="155639976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60361" y="839354"/>
            <a:ext cx="8475142" cy="168771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just">
              <a:defRPr/>
            </a:pPr>
            <a:r>
              <a:rPr lang="ru-RU" sz="1600" dirty="0">
                <a:latin typeface="Times New Roman"/>
                <a:ea typeface="Times New Roman"/>
                <a:cs typeface="Calibri"/>
              </a:rPr>
              <a:t> </a:t>
            </a:r>
            <a:r>
              <a:rPr lang="ru-RU" sz="1500" dirty="0">
                <a:latin typeface="Times New Roman"/>
                <a:ea typeface="Times New Roman"/>
                <a:cs typeface="Calibri"/>
              </a:rPr>
              <a:t>В соответствии  с Федеральным законом </a:t>
            </a:r>
            <a:r>
              <a:rPr lang="ru-RU" sz="1500" dirty="0">
                <a:solidFill>
                  <a:srgbClr val="FF0000"/>
                </a:solidFill>
                <a:latin typeface="Times New Roman"/>
                <a:ea typeface="Times New Roman"/>
                <a:cs typeface="Calibri"/>
              </a:rPr>
              <a:t>от 06.10.2003 № 131 – ФЗ </a:t>
            </a:r>
            <a:r>
              <a:rPr lang="ru-RU" sz="1500" dirty="0">
                <a:latin typeface="Times New Roman"/>
                <a:ea typeface="Times New Roman"/>
                <a:cs typeface="Calibri"/>
              </a:rPr>
              <a:t>«Об общих принципах организации местного самоуправления в Российской Федерации», Федеральным законом от </a:t>
            </a:r>
            <a:r>
              <a:rPr lang="ru-RU" sz="1500" dirty="0">
                <a:solidFill>
                  <a:srgbClr val="FF0000"/>
                </a:solidFill>
                <a:latin typeface="Times New Roman"/>
                <a:ea typeface="Times New Roman"/>
                <a:cs typeface="Calibri"/>
              </a:rPr>
              <a:t>27.07.2010 </a:t>
            </a:r>
            <a:r>
              <a:rPr lang="ru-RU" sz="1500" dirty="0">
                <a:latin typeface="Times New Roman"/>
                <a:ea typeface="Times New Roman"/>
                <a:cs typeface="Calibri"/>
              </a:rPr>
              <a:t>№ 210-ФЗ «Об организации предоставления государственных и муниципальных услуг», </a:t>
            </a:r>
            <a:r>
              <a:rPr lang="ru-RU" sz="1500" dirty="0">
                <a:solidFill>
                  <a:srgbClr val="FF0000"/>
                </a:solidFill>
                <a:latin typeface="Times New Roman"/>
                <a:ea typeface="Times New Roman"/>
                <a:cs typeface="Calibri"/>
              </a:rPr>
              <a:t>статьями</a:t>
            </a:r>
            <a:r>
              <a:rPr lang="ru-RU" sz="1500" dirty="0">
                <a:latin typeface="Times New Roman"/>
                <a:ea typeface="Times New Roman"/>
                <a:cs typeface="Calibri"/>
              </a:rPr>
              <a:t> 17  </a:t>
            </a:r>
            <a:r>
              <a:rPr lang="ru-RU" sz="1500" dirty="0">
                <a:solidFill>
                  <a:srgbClr val="FF0000"/>
                </a:solidFill>
                <a:latin typeface="Times New Roman"/>
                <a:ea typeface="Times New Roman"/>
                <a:cs typeface="Calibri"/>
              </a:rPr>
              <a:t>Устава МО </a:t>
            </a:r>
            <a:r>
              <a:rPr lang="ru-RU" sz="1500" dirty="0">
                <a:latin typeface="Times New Roman"/>
                <a:ea typeface="Times New Roman"/>
                <a:cs typeface="Calibri"/>
              </a:rPr>
              <a:t>«</a:t>
            </a:r>
            <a:r>
              <a:rPr lang="ru-RU" sz="1500" dirty="0" err="1">
                <a:latin typeface="Times New Roman"/>
                <a:ea typeface="Times New Roman"/>
                <a:cs typeface="Calibri"/>
              </a:rPr>
              <a:t>Козьминское</a:t>
            </a:r>
            <a:r>
              <a:rPr lang="ru-RU" sz="1500" dirty="0">
                <a:latin typeface="Times New Roman"/>
                <a:ea typeface="Times New Roman"/>
                <a:cs typeface="Calibri"/>
              </a:rPr>
              <a:t>», на основании  Протеста  прокурора  Ленского района  на постановление администрации МО «</a:t>
            </a:r>
            <a:r>
              <a:rPr lang="ru-RU" sz="1500" dirty="0" err="1">
                <a:latin typeface="Times New Roman"/>
                <a:ea typeface="Times New Roman"/>
                <a:cs typeface="Calibri"/>
              </a:rPr>
              <a:t>Козьминское</a:t>
            </a:r>
            <a:r>
              <a:rPr lang="ru-RU" sz="1500" dirty="0">
                <a:latin typeface="Times New Roman"/>
                <a:ea typeface="Times New Roman"/>
                <a:cs typeface="Calibri"/>
              </a:rPr>
              <a:t>» №12  от  </a:t>
            </a:r>
            <a:r>
              <a:rPr lang="ru-RU" sz="1500" dirty="0">
                <a:solidFill>
                  <a:srgbClr val="FF0000"/>
                </a:solidFill>
                <a:latin typeface="Times New Roman"/>
                <a:ea typeface="Times New Roman"/>
                <a:cs typeface="Calibri"/>
              </a:rPr>
              <a:t>31.05.2016</a:t>
            </a:r>
            <a:r>
              <a:rPr lang="ru-RU" sz="1500" dirty="0">
                <a:latin typeface="Times New Roman"/>
                <a:ea typeface="Times New Roman"/>
                <a:cs typeface="Calibri"/>
              </a:rPr>
              <a:t> года № 25-01-2018 </a:t>
            </a:r>
            <a:r>
              <a:rPr lang="ru-RU" sz="1500" dirty="0">
                <a:solidFill>
                  <a:srgbClr val="FF0000"/>
                </a:solidFill>
                <a:latin typeface="Times New Roman"/>
                <a:ea typeface="Times New Roman"/>
                <a:cs typeface="Calibri"/>
              </a:rPr>
              <a:t>постановляю</a:t>
            </a:r>
            <a:r>
              <a:rPr lang="ru-RU" sz="1500" dirty="0">
                <a:latin typeface="Times New Roman"/>
                <a:ea typeface="Times New Roman"/>
                <a:cs typeface="Calibri"/>
              </a:rPr>
              <a:t>:</a:t>
            </a:r>
            <a:endParaRPr lang="ru-RU" sz="1500" b="0" kern="0" dirty="0">
              <a:latin typeface="+mj-lt"/>
              <a:ea typeface="+mj-ea"/>
              <a:cs typeface="+mj-cs"/>
            </a:endParaRPr>
          </a:p>
        </p:txBody>
      </p:sp>
      <p:sp>
        <p:nvSpPr>
          <p:cNvPr id="8" name="Rectangle 3"/>
          <p:cNvSpPr txBox="1">
            <a:spLocks noChangeArrowheads="1"/>
          </p:cNvSpPr>
          <p:nvPr/>
        </p:nvSpPr>
        <p:spPr bwMode="auto">
          <a:xfrm>
            <a:off x="214571" y="4941453"/>
            <a:ext cx="8729924" cy="191654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just"/>
            <a:r>
              <a:rPr lang="ru-RU" sz="1400" dirty="0" smtClean="0">
                <a:latin typeface="Times New Roman"/>
                <a:ea typeface="Times New Roman"/>
                <a:cs typeface="Calibri"/>
              </a:rPr>
              <a:t>В </a:t>
            </a:r>
            <a:r>
              <a:rPr lang="ru-RU" sz="1400" dirty="0">
                <a:latin typeface="Times New Roman"/>
                <a:ea typeface="Times New Roman"/>
                <a:cs typeface="Calibri"/>
              </a:rPr>
              <a:t>соответствии  с </a:t>
            </a:r>
            <a:r>
              <a:rPr lang="ru-RU" sz="1400" dirty="0" smtClean="0">
                <a:latin typeface="Times New Roman"/>
                <a:ea typeface="Times New Roman"/>
                <a:cs typeface="Calibri"/>
              </a:rPr>
              <a:t>федеральными законами </a:t>
            </a:r>
            <a:r>
              <a:rPr lang="ru-RU" sz="1400" dirty="0" smtClean="0">
                <a:solidFill>
                  <a:srgbClr val="FF0000"/>
                </a:solidFill>
                <a:latin typeface="Times New Roman"/>
                <a:ea typeface="Times New Roman"/>
                <a:cs typeface="Calibri"/>
              </a:rPr>
              <a:t>от </a:t>
            </a:r>
            <a:r>
              <a:rPr lang="ru-RU" sz="1400" dirty="0">
                <a:solidFill>
                  <a:srgbClr val="FF0000"/>
                </a:solidFill>
                <a:latin typeface="Times New Roman"/>
                <a:ea typeface="Times New Roman"/>
                <a:cs typeface="Calibri"/>
              </a:rPr>
              <a:t>6 октября 2003 года  </a:t>
            </a:r>
            <a:r>
              <a:rPr lang="ru-RU" sz="1400" dirty="0">
                <a:latin typeface="Times New Roman"/>
                <a:ea typeface="Times New Roman"/>
                <a:cs typeface="Calibri"/>
              </a:rPr>
              <a:t>№ 131</a:t>
            </a:r>
            <a:r>
              <a:rPr lang="ru-RU" sz="1400" dirty="0">
                <a:solidFill>
                  <a:srgbClr val="FF0000"/>
                </a:solidFill>
                <a:latin typeface="Times New Roman"/>
                <a:ea typeface="Times New Roman"/>
                <a:cs typeface="Calibri"/>
              </a:rPr>
              <a:t>-</a:t>
            </a:r>
            <a:r>
              <a:rPr lang="ru-RU" sz="1400" dirty="0">
                <a:latin typeface="Times New Roman"/>
                <a:ea typeface="Times New Roman"/>
                <a:cs typeface="Calibri"/>
              </a:rPr>
              <a:t>ФЗ «Об общих принципах организации местного самоуправления в Российской Федерации</a:t>
            </a:r>
            <a:r>
              <a:rPr lang="ru-RU" sz="1400" dirty="0" smtClean="0">
                <a:latin typeface="Times New Roman"/>
                <a:ea typeface="Times New Roman"/>
                <a:cs typeface="Calibri"/>
              </a:rPr>
              <a:t>» и </a:t>
            </a:r>
            <a:r>
              <a:rPr lang="ru-RU" sz="1400" dirty="0" smtClean="0">
                <a:solidFill>
                  <a:srgbClr val="FF0000"/>
                </a:solidFill>
                <a:latin typeface="Times New Roman"/>
                <a:ea typeface="Times New Roman"/>
                <a:cs typeface="Calibri"/>
              </a:rPr>
              <a:t>от </a:t>
            </a:r>
            <a:r>
              <a:rPr lang="ru-RU" sz="1400" dirty="0">
                <a:solidFill>
                  <a:srgbClr val="FF0000"/>
                </a:solidFill>
                <a:latin typeface="Times New Roman"/>
                <a:ea typeface="Times New Roman"/>
                <a:cs typeface="Calibri"/>
              </a:rPr>
              <a:t>27 июля 2010 года </a:t>
            </a:r>
            <a:r>
              <a:rPr lang="ru-RU" sz="1400" dirty="0">
                <a:latin typeface="Times New Roman"/>
                <a:ea typeface="Times New Roman"/>
                <a:cs typeface="Calibri"/>
              </a:rPr>
              <a:t>№ 210-ФЗ «Об организации предоставления государственных и муниципальных услуг», </a:t>
            </a:r>
            <a:r>
              <a:rPr lang="ru-RU" sz="1400" dirty="0">
                <a:solidFill>
                  <a:srgbClr val="FF0000"/>
                </a:solidFill>
                <a:latin typeface="Times New Roman"/>
                <a:ea typeface="Times New Roman"/>
                <a:cs typeface="Calibri"/>
              </a:rPr>
              <a:t>статьей </a:t>
            </a:r>
            <a:r>
              <a:rPr lang="ru-RU" sz="1400" dirty="0">
                <a:latin typeface="Times New Roman"/>
                <a:ea typeface="Times New Roman"/>
                <a:cs typeface="Calibri"/>
              </a:rPr>
              <a:t>17  </a:t>
            </a:r>
            <a:r>
              <a:rPr lang="ru-RU" sz="1400" dirty="0" smtClean="0">
                <a:latin typeface="Times New Roman"/>
                <a:ea typeface="Times New Roman"/>
                <a:cs typeface="Calibri"/>
              </a:rPr>
              <a:t>устава сельского поселения «</a:t>
            </a:r>
            <a:r>
              <a:rPr lang="ru-RU" sz="1400" dirty="0" err="1">
                <a:latin typeface="Times New Roman"/>
                <a:ea typeface="Times New Roman"/>
                <a:cs typeface="Calibri"/>
              </a:rPr>
              <a:t>Козьминское</a:t>
            </a:r>
            <a:r>
              <a:rPr lang="ru-RU" sz="1400" dirty="0" smtClean="0">
                <a:latin typeface="Times New Roman"/>
                <a:ea typeface="Times New Roman"/>
                <a:cs typeface="Calibri"/>
              </a:rPr>
              <a:t>» Ленского муниципального района Архангельской области, </a:t>
            </a:r>
            <a:r>
              <a:rPr lang="ru-RU" sz="1400" dirty="0">
                <a:latin typeface="Times New Roman"/>
                <a:ea typeface="Times New Roman"/>
                <a:cs typeface="Calibri"/>
              </a:rPr>
              <a:t>на основании  </a:t>
            </a:r>
            <a:r>
              <a:rPr lang="ru-RU" sz="1400" dirty="0">
                <a:solidFill>
                  <a:srgbClr val="FF0000"/>
                </a:solidFill>
                <a:latin typeface="Times New Roman"/>
                <a:ea typeface="Times New Roman"/>
                <a:cs typeface="Calibri"/>
              </a:rPr>
              <a:t>п</a:t>
            </a:r>
            <a:r>
              <a:rPr lang="ru-RU" sz="1400" dirty="0">
                <a:latin typeface="Times New Roman"/>
                <a:ea typeface="Times New Roman"/>
                <a:cs typeface="Calibri"/>
              </a:rPr>
              <a:t>ротеста  прокурора  Ленского района  на постановление администрации </a:t>
            </a:r>
            <a:r>
              <a:rPr lang="ru-RU" sz="1400" dirty="0" smtClean="0">
                <a:latin typeface="Times New Roman"/>
                <a:ea typeface="Times New Roman"/>
                <a:cs typeface="Calibri"/>
              </a:rPr>
              <a:t>сельского поселения «</a:t>
            </a:r>
            <a:r>
              <a:rPr lang="ru-RU" sz="1400" dirty="0" err="1">
                <a:latin typeface="Times New Roman"/>
                <a:ea typeface="Times New Roman"/>
                <a:cs typeface="Calibri"/>
              </a:rPr>
              <a:t>Козьминское</a:t>
            </a:r>
            <a:r>
              <a:rPr lang="ru-RU" sz="1400" dirty="0">
                <a:latin typeface="Times New Roman"/>
                <a:ea typeface="Times New Roman"/>
                <a:cs typeface="Calibri"/>
              </a:rPr>
              <a:t>» Ленского муниципального района Архангельской области </a:t>
            </a:r>
            <a:r>
              <a:rPr lang="ru-RU" sz="1400" dirty="0" smtClean="0">
                <a:solidFill>
                  <a:srgbClr val="FF0000"/>
                </a:solidFill>
                <a:latin typeface="Times New Roman"/>
                <a:ea typeface="Times New Roman"/>
                <a:cs typeface="Calibri"/>
              </a:rPr>
              <a:t>№ </a:t>
            </a:r>
            <a:r>
              <a:rPr lang="ru-RU" sz="1400" dirty="0">
                <a:solidFill>
                  <a:srgbClr val="FF0000"/>
                </a:solidFill>
                <a:latin typeface="Times New Roman"/>
                <a:ea typeface="Times New Roman"/>
                <a:cs typeface="Calibri"/>
              </a:rPr>
              <a:t>12</a:t>
            </a:r>
            <a:r>
              <a:rPr lang="ru-RU" sz="1400" dirty="0">
                <a:latin typeface="Times New Roman"/>
                <a:ea typeface="Times New Roman"/>
                <a:cs typeface="Calibri"/>
              </a:rPr>
              <a:t>  от  31 мая 2016 года </a:t>
            </a:r>
            <a:r>
              <a:rPr lang="ru-RU" sz="1400" dirty="0" smtClean="0">
                <a:latin typeface="Times New Roman"/>
                <a:ea typeface="Times New Roman"/>
                <a:cs typeface="Calibri"/>
              </a:rPr>
              <a:t/>
            </a:r>
            <a:br>
              <a:rPr lang="ru-RU" sz="1400" dirty="0" smtClean="0">
                <a:latin typeface="Times New Roman"/>
                <a:ea typeface="Times New Roman"/>
                <a:cs typeface="Calibri"/>
              </a:rPr>
            </a:br>
            <a:r>
              <a:rPr lang="ru-RU" sz="1400" dirty="0" smtClean="0">
                <a:latin typeface="Times New Roman"/>
                <a:ea typeface="Times New Roman"/>
                <a:cs typeface="Calibri"/>
              </a:rPr>
              <a:t>№ </a:t>
            </a:r>
            <a:r>
              <a:rPr lang="ru-RU" sz="1400" dirty="0">
                <a:latin typeface="Times New Roman"/>
                <a:ea typeface="Times New Roman"/>
                <a:cs typeface="Calibri"/>
              </a:rPr>
              <a:t>25-01-2018 администрации сельского поселения «</a:t>
            </a:r>
            <a:r>
              <a:rPr lang="ru-RU" sz="1400" dirty="0" err="1">
                <a:latin typeface="Times New Roman"/>
                <a:ea typeface="Times New Roman"/>
                <a:cs typeface="Calibri"/>
              </a:rPr>
              <a:t>Козьминское</a:t>
            </a:r>
            <a:r>
              <a:rPr lang="ru-RU" sz="1400" dirty="0">
                <a:latin typeface="Times New Roman"/>
                <a:ea typeface="Times New Roman"/>
                <a:cs typeface="Calibri"/>
              </a:rPr>
              <a:t>» Ленского муниципального района Архангельской области </a:t>
            </a:r>
            <a:r>
              <a:rPr lang="ru-RU" sz="1400" dirty="0" smtClean="0">
                <a:solidFill>
                  <a:srgbClr val="FF0000"/>
                </a:solidFill>
                <a:latin typeface="Times New Roman"/>
                <a:ea typeface="Times New Roman"/>
                <a:cs typeface="Calibri"/>
              </a:rPr>
              <a:t>п </a:t>
            </a:r>
            <a:r>
              <a:rPr lang="ru-RU" sz="1400" dirty="0">
                <a:solidFill>
                  <a:srgbClr val="FF0000"/>
                </a:solidFill>
                <a:latin typeface="Times New Roman"/>
                <a:ea typeface="Times New Roman"/>
                <a:cs typeface="Calibri"/>
              </a:rPr>
              <a:t>о с т а н о в л я е т</a:t>
            </a:r>
            <a:r>
              <a:rPr lang="ru-RU" sz="1400" dirty="0">
                <a:latin typeface="Times New Roman"/>
                <a:ea typeface="Times New Roman"/>
                <a:cs typeface="Calibri"/>
              </a:rPr>
              <a:t>:</a:t>
            </a:r>
            <a:endParaRPr lang="ru-RU" sz="1400" dirty="0"/>
          </a:p>
        </p:txBody>
      </p:sp>
      <p:sp>
        <p:nvSpPr>
          <p:cNvPr id="4" name="Rectangle 3"/>
          <p:cNvSpPr txBox="1">
            <a:spLocks noChangeArrowheads="1"/>
          </p:cNvSpPr>
          <p:nvPr/>
        </p:nvSpPr>
        <p:spPr bwMode="auto">
          <a:xfrm>
            <a:off x="411163" y="184496"/>
            <a:ext cx="8049418" cy="497148"/>
          </a:xfrm>
          <a:prstGeom prst="rect">
            <a:avLst/>
          </a:prstGeom>
          <a:solidFill>
            <a:schemeClr val="accent6">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r>
              <a:rPr lang="ru-RU" kern="0" dirty="0" smtClean="0">
                <a:latin typeface="+mj-lt"/>
                <a:ea typeface="+mj-ea"/>
                <a:cs typeface="+mj-cs"/>
              </a:rPr>
              <a:t>Разбор типичных ошибок на примерах </a:t>
            </a:r>
            <a:endParaRPr lang="ru-RU" kern="0" dirty="0">
              <a:latin typeface="+mj-lt"/>
              <a:ea typeface="+mj-ea"/>
              <a:cs typeface="+mj-cs"/>
            </a:endParaRPr>
          </a:p>
        </p:txBody>
      </p:sp>
      <p:sp>
        <p:nvSpPr>
          <p:cNvPr id="5" name="Rectangle 3"/>
          <p:cNvSpPr txBox="1">
            <a:spLocks noChangeArrowheads="1"/>
          </p:cNvSpPr>
          <p:nvPr/>
        </p:nvSpPr>
        <p:spPr bwMode="auto">
          <a:xfrm>
            <a:off x="214571" y="2653490"/>
            <a:ext cx="8467754" cy="21615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just"/>
            <a:r>
              <a:rPr lang="ru-RU" sz="1400" dirty="0" smtClean="0">
                <a:latin typeface="Times New Roman"/>
                <a:ea typeface="Times New Roman"/>
                <a:cs typeface="Calibri"/>
              </a:rPr>
              <a:t>В </a:t>
            </a:r>
            <a:r>
              <a:rPr lang="ru-RU" sz="1400" dirty="0">
                <a:latin typeface="Times New Roman"/>
                <a:ea typeface="Times New Roman"/>
                <a:cs typeface="Calibri"/>
              </a:rPr>
              <a:t>соответствии  с Федеральным законом </a:t>
            </a:r>
            <a:r>
              <a:rPr lang="ru-RU" sz="1400" dirty="0">
                <a:solidFill>
                  <a:srgbClr val="FF0000"/>
                </a:solidFill>
                <a:latin typeface="Times New Roman"/>
                <a:ea typeface="Times New Roman"/>
                <a:cs typeface="Calibri"/>
              </a:rPr>
              <a:t>от 6 октября 2003 года  </a:t>
            </a:r>
            <a:r>
              <a:rPr lang="ru-RU" sz="1400" dirty="0">
                <a:latin typeface="Times New Roman"/>
                <a:ea typeface="Times New Roman"/>
                <a:cs typeface="Calibri"/>
              </a:rPr>
              <a:t>№ 131</a:t>
            </a:r>
            <a:r>
              <a:rPr lang="ru-RU" sz="1400" dirty="0">
                <a:solidFill>
                  <a:srgbClr val="FF0000"/>
                </a:solidFill>
                <a:latin typeface="Times New Roman"/>
                <a:ea typeface="Times New Roman"/>
                <a:cs typeface="Calibri"/>
              </a:rPr>
              <a:t>-</a:t>
            </a:r>
            <a:r>
              <a:rPr lang="ru-RU" sz="1400" dirty="0">
                <a:latin typeface="Times New Roman"/>
                <a:ea typeface="Times New Roman"/>
                <a:cs typeface="Calibri"/>
              </a:rPr>
              <a:t>ФЗ «Об общих принципах организации местного самоуправления в Российской Федерации», Федеральным законом </a:t>
            </a:r>
            <a:r>
              <a:rPr lang="ru-RU" sz="1400" dirty="0">
                <a:solidFill>
                  <a:srgbClr val="FF0000"/>
                </a:solidFill>
                <a:latin typeface="Times New Roman"/>
                <a:ea typeface="Times New Roman"/>
                <a:cs typeface="Calibri"/>
              </a:rPr>
              <a:t>от 27 июля 2010 года </a:t>
            </a:r>
            <a:r>
              <a:rPr lang="ru-RU" sz="1400" dirty="0">
                <a:latin typeface="Times New Roman"/>
                <a:ea typeface="Times New Roman"/>
                <a:cs typeface="Calibri"/>
              </a:rPr>
              <a:t>№ 210-ФЗ «Об организации предоставления государственных и муниципальных услуг», </a:t>
            </a:r>
            <a:r>
              <a:rPr lang="ru-RU" sz="1400" dirty="0">
                <a:solidFill>
                  <a:srgbClr val="FF0000"/>
                </a:solidFill>
                <a:latin typeface="Times New Roman"/>
                <a:ea typeface="Times New Roman"/>
                <a:cs typeface="Calibri"/>
              </a:rPr>
              <a:t>статьей </a:t>
            </a:r>
            <a:r>
              <a:rPr lang="ru-RU" sz="1400" dirty="0">
                <a:latin typeface="Times New Roman"/>
                <a:ea typeface="Times New Roman"/>
                <a:cs typeface="Calibri"/>
              </a:rPr>
              <a:t>17 устава сельского поселения «</a:t>
            </a:r>
            <a:r>
              <a:rPr lang="ru-RU" sz="1400" dirty="0" err="1">
                <a:latin typeface="Times New Roman"/>
                <a:ea typeface="Times New Roman"/>
                <a:cs typeface="Calibri"/>
              </a:rPr>
              <a:t>Козьминское</a:t>
            </a:r>
            <a:r>
              <a:rPr lang="ru-RU" sz="1400" dirty="0">
                <a:latin typeface="Times New Roman"/>
                <a:ea typeface="Times New Roman"/>
                <a:cs typeface="Calibri"/>
              </a:rPr>
              <a:t>» Ленского муниципального района Архангельской области, на основании  </a:t>
            </a:r>
            <a:r>
              <a:rPr lang="ru-RU" sz="1400" dirty="0">
                <a:solidFill>
                  <a:srgbClr val="FF0000"/>
                </a:solidFill>
                <a:latin typeface="Times New Roman"/>
                <a:ea typeface="Times New Roman"/>
                <a:cs typeface="Calibri"/>
              </a:rPr>
              <a:t>п</a:t>
            </a:r>
            <a:r>
              <a:rPr lang="ru-RU" sz="1400" dirty="0">
                <a:latin typeface="Times New Roman"/>
                <a:ea typeface="Times New Roman"/>
                <a:cs typeface="Calibri"/>
              </a:rPr>
              <a:t>ротеста  прокурора  Ленского района </a:t>
            </a:r>
            <a:r>
              <a:rPr lang="ru-RU" sz="1400" dirty="0" smtClean="0">
                <a:latin typeface="Times New Roman"/>
                <a:ea typeface="Times New Roman"/>
                <a:cs typeface="Calibri"/>
              </a:rPr>
              <a:t>на </a:t>
            </a:r>
            <a:r>
              <a:rPr lang="ru-RU" sz="1400" dirty="0">
                <a:latin typeface="Times New Roman"/>
                <a:ea typeface="Times New Roman"/>
                <a:cs typeface="Calibri"/>
              </a:rPr>
              <a:t>постановление администрации сельского поселения «</a:t>
            </a:r>
            <a:r>
              <a:rPr lang="ru-RU" sz="1400" dirty="0" err="1">
                <a:latin typeface="Times New Roman"/>
                <a:ea typeface="Times New Roman"/>
                <a:cs typeface="Calibri"/>
              </a:rPr>
              <a:t>Козьминское</a:t>
            </a:r>
            <a:r>
              <a:rPr lang="ru-RU" sz="1400" dirty="0">
                <a:latin typeface="Times New Roman"/>
                <a:ea typeface="Times New Roman"/>
                <a:cs typeface="Calibri"/>
              </a:rPr>
              <a:t>» Ленского муниципального района Архангельской области </a:t>
            </a:r>
            <a:r>
              <a:rPr lang="ru-RU" sz="1400" dirty="0" smtClean="0">
                <a:solidFill>
                  <a:srgbClr val="FF0000"/>
                </a:solidFill>
                <a:latin typeface="Times New Roman"/>
                <a:ea typeface="Times New Roman"/>
                <a:cs typeface="Calibri"/>
              </a:rPr>
              <a:t>№ </a:t>
            </a:r>
            <a:r>
              <a:rPr lang="ru-RU" sz="1400" dirty="0">
                <a:solidFill>
                  <a:srgbClr val="FF0000"/>
                </a:solidFill>
                <a:latin typeface="Times New Roman"/>
                <a:ea typeface="Times New Roman"/>
                <a:cs typeface="Calibri"/>
              </a:rPr>
              <a:t>12</a:t>
            </a:r>
            <a:r>
              <a:rPr lang="ru-RU" sz="1400" dirty="0">
                <a:latin typeface="Times New Roman"/>
                <a:ea typeface="Times New Roman"/>
                <a:cs typeface="Calibri"/>
              </a:rPr>
              <a:t>  от  31 мая 2016 года </a:t>
            </a:r>
            <a:r>
              <a:rPr lang="ru-RU" sz="1400" dirty="0" smtClean="0">
                <a:latin typeface="Times New Roman"/>
                <a:ea typeface="Times New Roman"/>
                <a:cs typeface="Calibri"/>
              </a:rPr>
              <a:t>№ </a:t>
            </a:r>
            <a:r>
              <a:rPr lang="ru-RU" sz="1400" dirty="0">
                <a:latin typeface="Times New Roman"/>
                <a:ea typeface="Times New Roman"/>
                <a:cs typeface="Calibri"/>
              </a:rPr>
              <a:t>25-01-2018 </a:t>
            </a:r>
            <a:r>
              <a:rPr lang="ru-RU" sz="1400" dirty="0" smtClean="0">
                <a:latin typeface="Times New Roman"/>
                <a:ea typeface="Times New Roman"/>
                <a:cs typeface="Calibri"/>
              </a:rPr>
              <a:t>администрация </a:t>
            </a:r>
            <a:r>
              <a:rPr lang="ru-RU" sz="1400" dirty="0">
                <a:latin typeface="Times New Roman"/>
                <a:ea typeface="Times New Roman"/>
                <a:cs typeface="Calibri"/>
              </a:rPr>
              <a:t>сельского поселения «</a:t>
            </a:r>
            <a:r>
              <a:rPr lang="ru-RU" sz="1400" dirty="0" err="1">
                <a:latin typeface="Times New Roman"/>
                <a:ea typeface="Times New Roman"/>
                <a:cs typeface="Calibri"/>
              </a:rPr>
              <a:t>Козьминское</a:t>
            </a:r>
            <a:r>
              <a:rPr lang="ru-RU" sz="1400" dirty="0">
                <a:latin typeface="Times New Roman"/>
                <a:ea typeface="Times New Roman"/>
                <a:cs typeface="Calibri"/>
              </a:rPr>
              <a:t>» Ленского муниципального района Архангельской области </a:t>
            </a:r>
            <a:r>
              <a:rPr lang="ru-RU" sz="1400" dirty="0" smtClean="0">
                <a:solidFill>
                  <a:srgbClr val="FF0000"/>
                </a:solidFill>
                <a:latin typeface="Times New Roman"/>
                <a:ea typeface="Times New Roman"/>
                <a:cs typeface="Calibri"/>
              </a:rPr>
              <a:t>п </a:t>
            </a:r>
            <a:r>
              <a:rPr lang="ru-RU" sz="1400" dirty="0">
                <a:solidFill>
                  <a:srgbClr val="FF0000"/>
                </a:solidFill>
                <a:latin typeface="Times New Roman"/>
                <a:ea typeface="Times New Roman"/>
                <a:cs typeface="Calibri"/>
              </a:rPr>
              <a:t>о с т а н о в л я е т</a:t>
            </a:r>
            <a:r>
              <a:rPr lang="ru-RU" sz="1400" dirty="0">
                <a:latin typeface="Times New Roman"/>
                <a:ea typeface="Times New Roman"/>
                <a:cs typeface="Calibri"/>
              </a:rPr>
              <a:t>:</a:t>
            </a:r>
            <a:endParaRPr lang="ru-RU" sz="1400" dirty="0"/>
          </a:p>
        </p:txBody>
      </p:sp>
    </p:spTree>
    <p:extLst>
      <p:ext uri="{BB962C8B-B14F-4D97-AF65-F5344CB8AC3E}">
        <p14:creationId xmlns:p14="http://schemas.microsoft.com/office/powerpoint/2010/main" val="3741199533"/>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08782" y="899159"/>
            <a:ext cx="8051800" cy="18796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342900" lvl="0" indent="-342900" algn="just">
              <a:lnSpc>
                <a:spcPct val="115000"/>
              </a:lnSpc>
              <a:spcAft>
                <a:spcPts val="0"/>
              </a:spcAft>
              <a:buFont typeface="+mj-lt"/>
              <a:buAutoNum type="arabicPeriod"/>
              <a:tabLst>
                <a:tab pos="630555" algn="l"/>
              </a:tabLst>
            </a:pPr>
            <a:r>
              <a:rPr lang="ru-RU" sz="1600" dirty="0">
                <a:solidFill>
                  <a:srgbClr val="FF0000"/>
                </a:solidFill>
                <a:latin typeface="Arial" panose="020B0604020202020204" pitchFamily="34" charset="0"/>
                <a:ea typeface="Times New Roman"/>
                <a:cs typeface="Arial" panose="020B0604020202020204" pitchFamily="34" charset="0"/>
              </a:rPr>
              <a:t>Внести изменения в  административный регламент по исполнению муниципальной функции «Рассмотрение обращений граждан </a:t>
            </a:r>
            <a:r>
              <a:rPr lang="ru-RU" sz="1600" dirty="0" smtClean="0">
                <a:solidFill>
                  <a:srgbClr val="FF0000"/>
                </a:solidFill>
                <a:latin typeface="Arial" panose="020B0604020202020204" pitchFamily="34" charset="0"/>
                <a:ea typeface="Times New Roman"/>
                <a:cs typeface="Arial" panose="020B0604020202020204" pitchFamily="34" charset="0"/>
              </a:rPr>
              <a:t/>
            </a:r>
            <a:br>
              <a:rPr lang="ru-RU" sz="1600" dirty="0" smtClean="0">
                <a:solidFill>
                  <a:srgbClr val="FF0000"/>
                </a:solidFill>
                <a:latin typeface="Arial" panose="020B0604020202020204" pitchFamily="34" charset="0"/>
                <a:ea typeface="Times New Roman"/>
                <a:cs typeface="Arial" panose="020B0604020202020204" pitchFamily="34" charset="0"/>
              </a:rPr>
            </a:br>
            <a:r>
              <a:rPr lang="ru-RU" sz="1600" dirty="0" smtClean="0">
                <a:solidFill>
                  <a:srgbClr val="FF0000"/>
                </a:solidFill>
                <a:latin typeface="Arial" panose="020B0604020202020204" pitchFamily="34" charset="0"/>
                <a:ea typeface="Times New Roman"/>
                <a:cs typeface="Arial" panose="020B0604020202020204" pitchFamily="34" charset="0"/>
              </a:rPr>
              <a:t>в </a:t>
            </a:r>
            <a:r>
              <a:rPr lang="ru-RU" sz="1600" dirty="0">
                <a:solidFill>
                  <a:srgbClr val="FF0000"/>
                </a:solidFill>
                <a:latin typeface="Arial" panose="020B0604020202020204" pitchFamily="34" charset="0"/>
                <a:ea typeface="Times New Roman"/>
                <a:cs typeface="Arial" panose="020B0604020202020204" pitchFamily="34" charset="0"/>
              </a:rPr>
              <a:t>Администрации МО «</a:t>
            </a:r>
            <a:r>
              <a:rPr lang="ru-RU" sz="1600" dirty="0" err="1">
                <a:solidFill>
                  <a:srgbClr val="FF0000"/>
                </a:solidFill>
                <a:latin typeface="Arial" panose="020B0604020202020204" pitchFamily="34" charset="0"/>
                <a:ea typeface="Times New Roman"/>
                <a:cs typeface="Arial" panose="020B0604020202020204" pitchFamily="34" charset="0"/>
              </a:rPr>
              <a:t>Козьминское</a:t>
            </a:r>
            <a:r>
              <a:rPr lang="ru-RU" sz="1600" dirty="0" smtClean="0">
                <a:solidFill>
                  <a:srgbClr val="FF0000"/>
                </a:solidFill>
                <a:latin typeface="Arial" panose="020B0604020202020204" pitchFamily="34" charset="0"/>
                <a:ea typeface="Times New Roman"/>
                <a:cs typeface="Arial" panose="020B0604020202020204" pitchFamily="34" charset="0"/>
              </a:rPr>
              <a:t>».</a:t>
            </a:r>
          </a:p>
          <a:p>
            <a:pPr marL="342900" lvl="0" indent="-342900" algn="just">
              <a:lnSpc>
                <a:spcPct val="115000"/>
              </a:lnSpc>
              <a:spcAft>
                <a:spcPts val="0"/>
              </a:spcAft>
              <a:buFont typeface="+mj-lt"/>
              <a:buAutoNum type="arabicPeriod"/>
              <a:tabLst>
                <a:tab pos="630555" algn="l"/>
              </a:tabLst>
            </a:pPr>
            <a:r>
              <a:rPr lang="ru-RU" sz="1600" dirty="0" smtClean="0">
                <a:solidFill>
                  <a:srgbClr val="FF0000"/>
                </a:solidFill>
                <a:latin typeface="Arial" panose="020B0604020202020204" pitchFamily="34" charset="0"/>
                <a:ea typeface="Times New Roman"/>
                <a:cs typeface="Arial" panose="020B0604020202020204" pitchFamily="34" charset="0"/>
              </a:rPr>
              <a:t>Административный </a:t>
            </a:r>
            <a:r>
              <a:rPr lang="ru-RU" sz="1600" dirty="0">
                <a:solidFill>
                  <a:srgbClr val="FF0000"/>
                </a:solidFill>
                <a:latin typeface="Arial" panose="020B0604020202020204" pitchFamily="34" charset="0"/>
                <a:ea typeface="Times New Roman"/>
                <a:cs typeface="Arial" panose="020B0604020202020204" pitchFamily="34" charset="0"/>
              </a:rPr>
              <a:t>регламент по исполнению муниципальной функции «Рассмотрение  обращений граждан в Администрации </a:t>
            </a:r>
            <a:r>
              <a:rPr lang="ru-RU" sz="1600" dirty="0" smtClean="0">
                <a:solidFill>
                  <a:srgbClr val="FF0000"/>
                </a:solidFill>
                <a:latin typeface="Arial" panose="020B0604020202020204" pitchFamily="34" charset="0"/>
                <a:ea typeface="Times New Roman"/>
                <a:cs typeface="Arial" panose="020B0604020202020204" pitchFamily="34" charset="0"/>
              </a:rPr>
              <a:t/>
            </a:r>
            <a:br>
              <a:rPr lang="ru-RU" sz="1600" dirty="0" smtClean="0">
                <a:solidFill>
                  <a:srgbClr val="FF0000"/>
                </a:solidFill>
                <a:latin typeface="Arial" panose="020B0604020202020204" pitchFamily="34" charset="0"/>
                <a:ea typeface="Times New Roman"/>
                <a:cs typeface="Arial" panose="020B0604020202020204" pitchFamily="34" charset="0"/>
              </a:rPr>
            </a:br>
            <a:r>
              <a:rPr lang="ru-RU" sz="1600" dirty="0" smtClean="0">
                <a:solidFill>
                  <a:srgbClr val="FF0000"/>
                </a:solidFill>
                <a:latin typeface="Arial" panose="020B0604020202020204" pitchFamily="34" charset="0"/>
                <a:ea typeface="Times New Roman"/>
                <a:cs typeface="Arial" panose="020B0604020202020204" pitchFamily="34" charset="0"/>
              </a:rPr>
              <a:t>МО </a:t>
            </a:r>
            <a:r>
              <a:rPr lang="ru-RU" sz="1600" dirty="0">
                <a:solidFill>
                  <a:srgbClr val="FF0000"/>
                </a:solidFill>
                <a:latin typeface="Arial" panose="020B0604020202020204" pitchFamily="34" charset="0"/>
                <a:ea typeface="Times New Roman"/>
                <a:cs typeface="Arial" panose="020B0604020202020204" pitchFamily="34" charset="0"/>
              </a:rPr>
              <a:t>«</a:t>
            </a:r>
            <a:r>
              <a:rPr lang="ru-RU" sz="1600" dirty="0" err="1">
                <a:solidFill>
                  <a:srgbClr val="FF0000"/>
                </a:solidFill>
                <a:latin typeface="Arial" panose="020B0604020202020204" pitchFamily="34" charset="0"/>
                <a:ea typeface="Times New Roman"/>
                <a:cs typeface="Arial" panose="020B0604020202020204" pitchFamily="34" charset="0"/>
              </a:rPr>
              <a:t>Козьминское</a:t>
            </a:r>
            <a:r>
              <a:rPr lang="ru-RU" sz="1600" dirty="0">
                <a:solidFill>
                  <a:srgbClr val="FF0000"/>
                </a:solidFill>
                <a:latin typeface="Arial" panose="020B0604020202020204" pitchFamily="34" charset="0"/>
                <a:ea typeface="Times New Roman"/>
                <a:cs typeface="Arial" panose="020B0604020202020204" pitchFamily="34" charset="0"/>
              </a:rPr>
              <a:t>» изложить в редакции согласно Приложения</a:t>
            </a:r>
            <a:endParaRPr lang="ru-RU" sz="1600" b="0" kern="0" dirty="0">
              <a:latin typeface="Arial" panose="020B0604020202020204" pitchFamily="34" charset="0"/>
              <a:ea typeface="+mj-ea"/>
              <a:cs typeface="Arial" panose="020B0604020202020204" pitchFamily="34" charset="0"/>
            </a:endParaRPr>
          </a:p>
        </p:txBody>
      </p:sp>
      <p:sp>
        <p:nvSpPr>
          <p:cNvPr id="8" name="Rectangle 3"/>
          <p:cNvSpPr txBox="1">
            <a:spLocks noChangeArrowheads="1"/>
          </p:cNvSpPr>
          <p:nvPr/>
        </p:nvSpPr>
        <p:spPr bwMode="auto">
          <a:xfrm>
            <a:off x="408782" y="3557847"/>
            <a:ext cx="8051800" cy="230346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342900" lvl="0" indent="-342900" algn="just">
              <a:lnSpc>
                <a:spcPct val="115000"/>
              </a:lnSpc>
              <a:spcAft>
                <a:spcPts val="0"/>
              </a:spcAft>
              <a:buFont typeface="+mj-lt"/>
              <a:buAutoNum type="arabicPeriod"/>
            </a:pPr>
            <a:r>
              <a:rPr lang="ru-RU" sz="1600" dirty="0">
                <a:latin typeface="Arial" panose="020B0604020202020204" pitchFamily="34" charset="0"/>
                <a:ea typeface="Times New Roman"/>
                <a:cs typeface="Arial" panose="020B0604020202020204" pitchFamily="34" charset="0"/>
              </a:rPr>
              <a:t>Утвердить прилагаемые изменения в </a:t>
            </a:r>
            <a:r>
              <a:rPr lang="ru-RU" sz="1600" dirty="0" smtClean="0">
                <a:latin typeface="Arial" panose="020B0604020202020204" pitchFamily="34" charset="0"/>
                <a:ea typeface="Times New Roman"/>
                <a:cs typeface="Arial" panose="020B0604020202020204" pitchFamily="34" charset="0"/>
              </a:rPr>
              <a:t>административный </a:t>
            </a:r>
            <a:r>
              <a:rPr lang="ru-RU" sz="1600" dirty="0">
                <a:latin typeface="Arial" panose="020B0604020202020204" pitchFamily="34" charset="0"/>
                <a:ea typeface="Times New Roman"/>
                <a:cs typeface="Arial" panose="020B0604020202020204" pitchFamily="34" charset="0"/>
              </a:rPr>
              <a:t>регламент </a:t>
            </a:r>
            <a:r>
              <a:rPr lang="ru-RU" sz="1600" dirty="0" smtClean="0">
                <a:latin typeface="Arial" panose="020B0604020202020204" pitchFamily="34" charset="0"/>
                <a:ea typeface="Times New Roman"/>
                <a:cs typeface="Arial" panose="020B0604020202020204" pitchFamily="34" charset="0"/>
              </a:rPr>
              <a:t/>
            </a:r>
            <a:br>
              <a:rPr lang="ru-RU" sz="1600" dirty="0" smtClean="0">
                <a:latin typeface="Arial" panose="020B0604020202020204" pitchFamily="34" charset="0"/>
                <a:ea typeface="Times New Roman"/>
                <a:cs typeface="Arial" panose="020B0604020202020204" pitchFamily="34" charset="0"/>
              </a:rPr>
            </a:br>
            <a:r>
              <a:rPr lang="ru-RU" sz="1600" dirty="0" smtClean="0">
                <a:latin typeface="Arial" panose="020B0604020202020204" pitchFamily="34" charset="0"/>
                <a:ea typeface="Times New Roman"/>
                <a:cs typeface="Arial" panose="020B0604020202020204" pitchFamily="34" charset="0"/>
              </a:rPr>
              <a:t>по </a:t>
            </a:r>
            <a:r>
              <a:rPr lang="ru-RU" sz="1600" dirty="0">
                <a:latin typeface="Arial" panose="020B0604020202020204" pitchFamily="34" charset="0"/>
                <a:ea typeface="Times New Roman"/>
                <a:cs typeface="Arial" panose="020B0604020202020204" pitchFamily="34" charset="0"/>
              </a:rPr>
              <a:t>исполнению муниципальной функции «Рассмотрение обращений граждан в администрации МО «</a:t>
            </a:r>
            <a:r>
              <a:rPr lang="ru-RU" sz="1600" dirty="0" err="1">
                <a:latin typeface="Arial" panose="020B0604020202020204" pitchFamily="34" charset="0"/>
                <a:ea typeface="Times New Roman"/>
                <a:cs typeface="Arial" panose="020B0604020202020204" pitchFamily="34" charset="0"/>
              </a:rPr>
              <a:t>Козьминское</a:t>
            </a:r>
            <a:r>
              <a:rPr lang="ru-RU" sz="1600" dirty="0">
                <a:latin typeface="Arial" panose="020B0604020202020204" pitchFamily="34" charset="0"/>
                <a:ea typeface="Times New Roman"/>
                <a:cs typeface="Arial" panose="020B0604020202020204" pitchFamily="34" charset="0"/>
              </a:rPr>
              <a:t>», </a:t>
            </a:r>
            <a:r>
              <a:rPr lang="ru-RU" sz="1600" dirty="0">
                <a:solidFill>
                  <a:srgbClr val="FF0000"/>
                </a:solidFill>
                <a:latin typeface="Arial" panose="020B0604020202020204" pitchFamily="34" charset="0"/>
                <a:ea typeface="Times New Roman"/>
                <a:cs typeface="Arial" panose="020B0604020202020204" pitchFamily="34" charset="0"/>
              </a:rPr>
              <a:t>утвержденный постановлением администрации муниципального образования «</a:t>
            </a:r>
            <a:r>
              <a:rPr lang="ru-RU" sz="1600" dirty="0" err="1">
                <a:solidFill>
                  <a:srgbClr val="FF0000"/>
                </a:solidFill>
                <a:latin typeface="Arial" panose="020B0604020202020204" pitchFamily="34" charset="0"/>
                <a:ea typeface="Times New Roman"/>
                <a:cs typeface="Arial" panose="020B0604020202020204" pitchFamily="34" charset="0"/>
              </a:rPr>
              <a:t>Козьминское</a:t>
            </a:r>
            <a:r>
              <a:rPr lang="ru-RU" sz="1600" dirty="0" smtClean="0">
                <a:solidFill>
                  <a:srgbClr val="FF0000"/>
                </a:solidFill>
                <a:latin typeface="Arial" panose="020B0604020202020204" pitchFamily="34" charset="0"/>
                <a:ea typeface="Times New Roman"/>
                <a:cs typeface="Arial" panose="020B0604020202020204" pitchFamily="34" charset="0"/>
              </a:rPr>
              <a:t>» (полное наименование и реквизиты акта). </a:t>
            </a:r>
            <a:endParaRPr lang="ru-RU" sz="1200" dirty="0">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201774605"/>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08781" y="689956"/>
            <a:ext cx="8051800" cy="305908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marL="342900" lvl="0" indent="-342900" algn="just">
              <a:lnSpc>
                <a:spcPct val="115000"/>
              </a:lnSpc>
              <a:spcAft>
                <a:spcPts val="0"/>
              </a:spcAft>
              <a:buSzPts val="1300"/>
              <a:buFont typeface="+mj-lt"/>
              <a:buAutoNum type="arabicPeriod"/>
            </a:pPr>
            <a:r>
              <a:rPr lang="ru-RU" sz="1600" dirty="0">
                <a:latin typeface="Times New Roman"/>
                <a:ea typeface="Times New Roman"/>
                <a:cs typeface="Calibri"/>
              </a:rPr>
              <a:t>Утвердить прилагаемые изменения </a:t>
            </a:r>
            <a:r>
              <a:rPr lang="ru-RU" sz="1600" dirty="0">
                <a:solidFill>
                  <a:srgbClr val="FF0000"/>
                </a:solidFill>
                <a:latin typeface="Times New Roman"/>
                <a:ea typeface="Times New Roman"/>
                <a:cs typeface="Calibri"/>
              </a:rPr>
              <a:t>и дополнения в </a:t>
            </a:r>
            <a:r>
              <a:rPr lang="ru-RU" sz="1600" dirty="0">
                <a:latin typeface="Times New Roman"/>
                <a:ea typeface="Times New Roman"/>
                <a:cs typeface="Calibri"/>
              </a:rPr>
              <a:t>муниципальную подпрограмму «Формирование современной городской среды» на 2018</a:t>
            </a:r>
            <a:r>
              <a:rPr lang="ru-RU" sz="1600" dirty="0">
                <a:solidFill>
                  <a:srgbClr val="FF0000"/>
                </a:solidFill>
                <a:latin typeface="Times New Roman"/>
                <a:ea typeface="Times New Roman"/>
                <a:cs typeface="Calibri"/>
              </a:rPr>
              <a:t>-</a:t>
            </a:r>
            <a:r>
              <a:rPr lang="ru-RU" sz="1600" dirty="0">
                <a:latin typeface="Times New Roman"/>
                <a:ea typeface="Times New Roman"/>
                <a:cs typeface="Calibri"/>
              </a:rPr>
              <a:t>2024 годы» муниципальной программы «Инфраструктурное развитие» МО «</a:t>
            </a:r>
            <a:r>
              <a:rPr lang="ru-RU" sz="1600" dirty="0" err="1">
                <a:latin typeface="Times New Roman"/>
                <a:ea typeface="Times New Roman"/>
                <a:cs typeface="Calibri"/>
              </a:rPr>
              <a:t>Виноградовский</a:t>
            </a:r>
            <a:r>
              <a:rPr lang="ru-RU" sz="1600" dirty="0">
                <a:latin typeface="Times New Roman"/>
                <a:ea typeface="Times New Roman"/>
                <a:cs typeface="Calibri"/>
              </a:rPr>
              <a:t> муниципальный район», утвержденную постановлением администрации МО «</a:t>
            </a:r>
            <a:r>
              <a:rPr lang="ru-RU" sz="1600" dirty="0" err="1">
                <a:latin typeface="Times New Roman"/>
                <a:ea typeface="Times New Roman"/>
                <a:cs typeface="Calibri"/>
              </a:rPr>
              <a:t>Виноградовский</a:t>
            </a:r>
            <a:r>
              <a:rPr lang="ru-RU" sz="1600" dirty="0">
                <a:latin typeface="Times New Roman"/>
                <a:ea typeface="Times New Roman"/>
                <a:cs typeface="Calibri"/>
              </a:rPr>
              <a:t> муниципальный район» от </a:t>
            </a:r>
            <a:r>
              <a:rPr lang="ru-RU" sz="1600" dirty="0">
                <a:solidFill>
                  <a:srgbClr val="FF0000"/>
                </a:solidFill>
                <a:latin typeface="Times New Roman"/>
                <a:ea typeface="Times New Roman"/>
                <a:cs typeface="Calibri"/>
              </a:rPr>
              <a:t>02</a:t>
            </a:r>
            <a:r>
              <a:rPr lang="ru-RU" sz="1600" dirty="0">
                <a:latin typeface="Times New Roman"/>
                <a:ea typeface="Times New Roman"/>
                <a:cs typeface="Calibri"/>
              </a:rPr>
              <a:t> октября 2017 года № 154-па </a:t>
            </a:r>
            <a:r>
              <a:rPr lang="ru-RU" sz="1600" dirty="0">
                <a:solidFill>
                  <a:srgbClr val="FF0000"/>
                </a:solidFill>
                <a:latin typeface="Times New Roman"/>
                <a:ea typeface="Times New Roman"/>
                <a:cs typeface="Calibri"/>
              </a:rPr>
              <a:t>(в редакции от 22 февраля 2018 года № 47-па; 13 марта 2018 года № 60-па; 03 сентября 2018 года № 165-па; 05 октября 2018 года № 192-па; 12 октября 2018 года № 196-па; 23 ноября 2018 года № 224-па; 07 февраля 2019 года № 48-па; 09 января 2019 года № 3-па; 01 марта 2019 года № 66-па; 29 марта 2019 года).</a:t>
            </a:r>
            <a:endParaRPr lang="ru-RU" sz="1200" dirty="0">
              <a:effectLst/>
              <a:latin typeface="Calibri"/>
              <a:ea typeface="Times New Roman"/>
              <a:cs typeface="Calibri"/>
            </a:endParaRPr>
          </a:p>
        </p:txBody>
      </p:sp>
      <p:sp>
        <p:nvSpPr>
          <p:cNvPr id="8" name="Rectangle 3"/>
          <p:cNvSpPr txBox="1">
            <a:spLocks noChangeArrowheads="1"/>
          </p:cNvSpPr>
          <p:nvPr/>
        </p:nvSpPr>
        <p:spPr bwMode="auto">
          <a:xfrm>
            <a:off x="408781" y="4272742"/>
            <a:ext cx="8051800" cy="23034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marL="342900" lvl="0" indent="-342900" algn="just">
              <a:lnSpc>
                <a:spcPct val="115000"/>
              </a:lnSpc>
              <a:spcAft>
                <a:spcPts val="1000"/>
              </a:spcAft>
              <a:buFont typeface="+mj-lt"/>
              <a:buAutoNum type="arabicPeriod"/>
            </a:pPr>
            <a:r>
              <a:rPr lang="ru-RU" sz="1600" dirty="0">
                <a:latin typeface="Times New Roman"/>
                <a:ea typeface="Times New Roman"/>
                <a:cs typeface="Calibri"/>
              </a:rPr>
              <a:t>Утвердить прилагаемые изменения в муниципальную подпрограмму «Формирование современной городской среды» на 2018</a:t>
            </a:r>
            <a:r>
              <a:rPr lang="ru-RU" sz="1600" dirty="0">
                <a:solidFill>
                  <a:srgbClr val="FF0000"/>
                </a:solidFill>
                <a:latin typeface="Times New Roman"/>
                <a:ea typeface="Times New Roman"/>
                <a:cs typeface="Calibri"/>
              </a:rPr>
              <a:t> –</a:t>
            </a:r>
            <a:r>
              <a:rPr lang="ru-RU" sz="1600" dirty="0">
                <a:latin typeface="Times New Roman"/>
                <a:ea typeface="Times New Roman"/>
                <a:cs typeface="Calibri"/>
              </a:rPr>
              <a:t> 2024  годы» муниципальной программы «Инфраструктурное развитие» МО «</a:t>
            </a:r>
            <a:r>
              <a:rPr lang="ru-RU" sz="1600" dirty="0" err="1">
                <a:latin typeface="Times New Roman"/>
                <a:ea typeface="Times New Roman"/>
                <a:cs typeface="Calibri"/>
              </a:rPr>
              <a:t>Виноградовский</a:t>
            </a:r>
            <a:r>
              <a:rPr lang="ru-RU" sz="1600" dirty="0">
                <a:latin typeface="Times New Roman"/>
                <a:ea typeface="Times New Roman"/>
                <a:cs typeface="Calibri"/>
              </a:rPr>
              <a:t> муниципальный район», утвержденную постановлением администрации МО «</a:t>
            </a:r>
            <a:r>
              <a:rPr lang="ru-RU" sz="1600" dirty="0" err="1">
                <a:latin typeface="Times New Roman"/>
                <a:ea typeface="Times New Roman"/>
                <a:cs typeface="Calibri"/>
              </a:rPr>
              <a:t>Виноградовский</a:t>
            </a:r>
            <a:r>
              <a:rPr lang="ru-RU" sz="1600" dirty="0">
                <a:latin typeface="Times New Roman"/>
                <a:ea typeface="Times New Roman"/>
                <a:cs typeface="Calibri"/>
              </a:rPr>
              <a:t> муниципальный район» от </a:t>
            </a:r>
            <a:r>
              <a:rPr lang="ru-RU" sz="1600" dirty="0">
                <a:solidFill>
                  <a:srgbClr val="FF0000"/>
                </a:solidFill>
                <a:latin typeface="Times New Roman"/>
                <a:ea typeface="Times New Roman"/>
                <a:cs typeface="Calibri"/>
              </a:rPr>
              <a:t>2</a:t>
            </a:r>
            <a:r>
              <a:rPr lang="ru-RU" sz="1600" dirty="0">
                <a:latin typeface="Times New Roman"/>
                <a:ea typeface="Times New Roman"/>
                <a:cs typeface="Calibri"/>
              </a:rPr>
              <a:t> октября 2017 года № 154-па.</a:t>
            </a:r>
            <a:endParaRPr lang="ru-RU" sz="1200" dirty="0">
              <a:effectLst/>
              <a:latin typeface="Calibri"/>
              <a:ea typeface="Times New Roman"/>
              <a:cs typeface="Calibri"/>
            </a:endParaRPr>
          </a:p>
        </p:txBody>
      </p:sp>
    </p:spTree>
    <p:extLst>
      <p:ext uri="{BB962C8B-B14F-4D97-AF65-F5344CB8AC3E}">
        <p14:creationId xmlns:p14="http://schemas.microsoft.com/office/powerpoint/2010/main" val="1635980589"/>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08782" y="990600"/>
            <a:ext cx="8051800" cy="1879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just">
              <a:defRPr/>
            </a:pPr>
            <a:r>
              <a:rPr lang="ru-RU" sz="1600" dirty="0">
                <a:latin typeface="Times New Roman"/>
                <a:ea typeface="Times New Roman"/>
                <a:cs typeface="Calibri"/>
              </a:rPr>
              <a:t> В соответствии  с Федеральным законом </a:t>
            </a:r>
            <a:r>
              <a:rPr lang="ru-RU" sz="1600" dirty="0">
                <a:solidFill>
                  <a:srgbClr val="FF0000"/>
                </a:solidFill>
                <a:latin typeface="Times New Roman"/>
                <a:ea typeface="Times New Roman"/>
                <a:cs typeface="Calibri"/>
              </a:rPr>
              <a:t>от 06.10.2003 № 131 – ФЗ </a:t>
            </a:r>
            <a:r>
              <a:rPr lang="ru-RU" sz="1600" dirty="0">
                <a:latin typeface="Times New Roman"/>
                <a:ea typeface="Times New Roman"/>
                <a:cs typeface="Calibri"/>
              </a:rPr>
              <a:t>«Об общих принципах организации местного самоуправления в Российской Федерации», Федеральным законом от </a:t>
            </a:r>
            <a:r>
              <a:rPr lang="ru-RU" sz="1600" dirty="0">
                <a:solidFill>
                  <a:srgbClr val="FF0000"/>
                </a:solidFill>
                <a:latin typeface="Times New Roman"/>
                <a:ea typeface="Times New Roman"/>
                <a:cs typeface="Calibri"/>
              </a:rPr>
              <a:t>27.07.2010 </a:t>
            </a:r>
            <a:r>
              <a:rPr lang="ru-RU" sz="1600" dirty="0">
                <a:latin typeface="Times New Roman"/>
                <a:ea typeface="Times New Roman"/>
                <a:cs typeface="Calibri"/>
              </a:rPr>
              <a:t>№ 210-ФЗ «Об организации предоставления государственных и муниципальных услуг», </a:t>
            </a:r>
            <a:r>
              <a:rPr lang="ru-RU" sz="1600" dirty="0">
                <a:solidFill>
                  <a:srgbClr val="FF0000"/>
                </a:solidFill>
                <a:latin typeface="Times New Roman"/>
                <a:ea typeface="Times New Roman"/>
                <a:cs typeface="Calibri"/>
              </a:rPr>
              <a:t>статьями</a:t>
            </a:r>
            <a:r>
              <a:rPr lang="ru-RU" sz="1600" dirty="0">
                <a:latin typeface="Times New Roman"/>
                <a:ea typeface="Times New Roman"/>
                <a:cs typeface="Calibri"/>
              </a:rPr>
              <a:t> 17  Устава МО «</a:t>
            </a:r>
            <a:r>
              <a:rPr lang="ru-RU" sz="1600" dirty="0" err="1">
                <a:latin typeface="Times New Roman"/>
                <a:ea typeface="Times New Roman"/>
                <a:cs typeface="Calibri"/>
              </a:rPr>
              <a:t>Козьминское</a:t>
            </a:r>
            <a:r>
              <a:rPr lang="ru-RU" sz="1600" dirty="0">
                <a:latin typeface="Times New Roman"/>
                <a:ea typeface="Times New Roman"/>
                <a:cs typeface="Calibri"/>
              </a:rPr>
              <a:t>», на основании  Протеста  прокурора  Ленского района  на постановление администрации МО «</a:t>
            </a:r>
            <a:r>
              <a:rPr lang="ru-RU" sz="1600" dirty="0" err="1">
                <a:latin typeface="Times New Roman"/>
                <a:ea typeface="Times New Roman"/>
                <a:cs typeface="Calibri"/>
              </a:rPr>
              <a:t>Козьминское</a:t>
            </a:r>
            <a:r>
              <a:rPr lang="ru-RU" sz="1600" dirty="0">
                <a:latin typeface="Times New Roman"/>
                <a:ea typeface="Times New Roman"/>
                <a:cs typeface="Calibri"/>
              </a:rPr>
              <a:t>» №12  от  </a:t>
            </a:r>
            <a:r>
              <a:rPr lang="ru-RU" sz="1600" dirty="0">
                <a:solidFill>
                  <a:srgbClr val="FF0000"/>
                </a:solidFill>
                <a:latin typeface="Times New Roman"/>
                <a:ea typeface="Times New Roman"/>
                <a:cs typeface="Calibri"/>
              </a:rPr>
              <a:t>31.05.2016</a:t>
            </a:r>
            <a:r>
              <a:rPr lang="ru-RU" sz="1600" dirty="0">
                <a:latin typeface="Times New Roman"/>
                <a:ea typeface="Times New Roman"/>
                <a:cs typeface="Calibri"/>
              </a:rPr>
              <a:t> года № 25-01-2018 </a:t>
            </a:r>
            <a:r>
              <a:rPr lang="ru-RU" sz="1600" dirty="0">
                <a:solidFill>
                  <a:srgbClr val="FF0000"/>
                </a:solidFill>
                <a:latin typeface="Times New Roman"/>
                <a:ea typeface="Times New Roman"/>
                <a:cs typeface="Calibri"/>
              </a:rPr>
              <a:t>постановляю</a:t>
            </a:r>
            <a:r>
              <a:rPr lang="ru-RU" sz="1600" dirty="0">
                <a:latin typeface="Times New Roman"/>
                <a:ea typeface="Times New Roman"/>
                <a:cs typeface="Calibri"/>
              </a:rPr>
              <a:t>:</a:t>
            </a:r>
            <a:endParaRPr lang="ru-RU" sz="1600" b="0" kern="0" dirty="0">
              <a:latin typeface="+mj-lt"/>
              <a:ea typeface="+mj-ea"/>
              <a:cs typeface="+mj-cs"/>
            </a:endParaRPr>
          </a:p>
        </p:txBody>
      </p:sp>
      <p:sp>
        <p:nvSpPr>
          <p:cNvPr id="8" name="Rectangle 3"/>
          <p:cNvSpPr txBox="1">
            <a:spLocks noChangeArrowheads="1"/>
          </p:cNvSpPr>
          <p:nvPr/>
        </p:nvSpPr>
        <p:spPr bwMode="auto">
          <a:xfrm>
            <a:off x="408781" y="3657600"/>
            <a:ext cx="8051800" cy="23034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just"/>
            <a:r>
              <a:rPr lang="ru-RU" sz="1600" dirty="0">
                <a:latin typeface="Times New Roman"/>
                <a:ea typeface="Times New Roman"/>
                <a:cs typeface="Calibri"/>
              </a:rPr>
              <a:t> В соответствии  с Федеральным законом </a:t>
            </a:r>
            <a:r>
              <a:rPr lang="ru-RU" sz="1600" dirty="0">
                <a:solidFill>
                  <a:srgbClr val="FF0000"/>
                </a:solidFill>
                <a:latin typeface="Times New Roman"/>
                <a:ea typeface="Times New Roman"/>
                <a:cs typeface="Calibri"/>
              </a:rPr>
              <a:t>от 6 октября 2003 года  </a:t>
            </a:r>
            <a:r>
              <a:rPr lang="ru-RU" sz="1600" dirty="0">
                <a:latin typeface="Times New Roman"/>
                <a:ea typeface="Times New Roman"/>
                <a:cs typeface="Calibri"/>
              </a:rPr>
              <a:t>№ 131</a:t>
            </a:r>
            <a:r>
              <a:rPr lang="ru-RU" sz="1600" dirty="0">
                <a:solidFill>
                  <a:srgbClr val="FF0000"/>
                </a:solidFill>
                <a:latin typeface="Times New Roman"/>
                <a:ea typeface="Times New Roman"/>
                <a:cs typeface="Calibri"/>
              </a:rPr>
              <a:t>-</a:t>
            </a:r>
            <a:r>
              <a:rPr lang="ru-RU" sz="1600" dirty="0">
                <a:latin typeface="Times New Roman"/>
                <a:ea typeface="Times New Roman"/>
                <a:cs typeface="Calibri"/>
              </a:rPr>
              <a:t>ФЗ «Об общих принципах организации местного самоуправления в Российской Федерации», Федеральным законом </a:t>
            </a:r>
            <a:r>
              <a:rPr lang="ru-RU" sz="1600" dirty="0">
                <a:solidFill>
                  <a:srgbClr val="FF0000"/>
                </a:solidFill>
                <a:latin typeface="Times New Roman"/>
                <a:ea typeface="Times New Roman"/>
                <a:cs typeface="Calibri"/>
              </a:rPr>
              <a:t>от 27 июля 2010 года </a:t>
            </a:r>
            <a:r>
              <a:rPr lang="ru-RU" sz="1600" dirty="0">
                <a:latin typeface="Times New Roman"/>
                <a:ea typeface="Times New Roman"/>
                <a:cs typeface="Calibri"/>
              </a:rPr>
              <a:t>№ 210-ФЗ «Об организации предоставления государственных и муниципальных услуг», </a:t>
            </a:r>
            <a:r>
              <a:rPr lang="ru-RU" sz="1600" dirty="0">
                <a:solidFill>
                  <a:srgbClr val="FF0000"/>
                </a:solidFill>
                <a:latin typeface="Times New Roman"/>
                <a:ea typeface="Times New Roman"/>
                <a:cs typeface="Calibri"/>
              </a:rPr>
              <a:t>статьей </a:t>
            </a:r>
            <a:r>
              <a:rPr lang="ru-RU" sz="1600" dirty="0">
                <a:latin typeface="Times New Roman"/>
                <a:ea typeface="Times New Roman"/>
                <a:cs typeface="Calibri"/>
              </a:rPr>
              <a:t>17  Устава МО «</a:t>
            </a:r>
            <a:r>
              <a:rPr lang="ru-RU" sz="1600" dirty="0" err="1">
                <a:latin typeface="Times New Roman"/>
                <a:ea typeface="Times New Roman"/>
                <a:cs typeface="Calibri"/>
              </a:rPr>
              <a:t>Козьминское</a:t>
            </a:r>
            <a:r>
              <a:rPr lang="ru-RU" sz="1600" dirty="0">
                <a:latin typeface="Times New Roman"/>
                <a:ea typeface="Times New Roman"/>
                <a:cs typeface="Calibri"/>
              </a:rPr>
              <a:t>», на основании  </a:t>
            </a:r>
            <a:r>
              <a:rPr lang="ru-RU" sz="1600" dirty="0">
                <a:solidFill>
                  <a:srgbClr val="FF0000"/>
                </a:solidFill>
                <a:latin typeface="Times New Roman"/>
                <a:ea typeface="Times New Roman"/>
                <a:cs typeface="Calibri"/>
              </a:rPr>
              <a:t>п</a:t>
            </a:r>
            <a:r>
              <a:rPr lang="ru-RU" sz="1600" dirty="0">
                <a:latin typeface="Times New Roman"/>
                <a:ea typeface="Times New Roman"/>
                <a:cs typeface="Calibri"/>
              </a:rPr>
              <a:t>ротеста  прокурора  Ленского района  на постановление администрации МО «</a:t>
            </a:r>
            <a:r>
              <a:rPr lang="ru-RU" sz="1600" dirty="0" err="1">
                <a:latin typeface="Times New Roman"/>
                <a:ea typeface="Times New Roman"/>
                <a:cs typeface="Calibri"/>
              </a:rPr>
              <a:t>Козьминское</a:t>
            </a:r>
            <a:r>
              <a:rPr lang="ru-RU" sz="1600" dirty="0">
                <a:latin typeface="Times New Roman"/>
                <a:ea typeface="Times New Roman"/>
                <a:cs typeface="Calibri"/>
              </a:rPr>
              <a:t>» </a:t>
            </a:r>
            <a:r>
              <a:rPr lang="ru-RU" sz="1600" dirty="0">
                <a:solidFill>
                  <a:srgbClr val="FF0000"/>
                </a:solidFill>
                <a:latin typeface="Times New Roman"/>
                <a:ea typeface="Times New Roman"/>
                <a:cs typeface="Calibri"/>
              </a:rPr>
              <a:t>№ 12</a:t>
            </a:r>
            <a:r>
              <a:rPr lang="ru-RU" sz="1600" dirty="0">
                <a:latin typeface="Times New Roman"/>
                <a:ea typeface="Times New Roman"/>
                <a:cs typeface="Calibri"/>
              </a:rPr>
              <a:t>  от  31 мая 2016 года </a:t>
            </a:r>
            <a:r>
              <a:rPr lang="ru-RU" sz="1600" dirty="0" smtClean="0">
                <a:latin typeface="Times New Roman"/>
                <a:ea typeface="Times New Roman"/>
                <a:cs typeface="Calibri"/>
              </a:rPr>
              <a:t/>
            </a:r>
            <a:br>
              <a:rPr lang="ru-RU" sz="1600" dirty="0" smtClean="0">
                <a:latin typeface="Times New Roman"/>
                <a:ea typeface="Times New Roman"/>
                <a:cs typeface="Calibri"/>
              </a:rPr>
            </a:br>
            <a:r>
              <a:rPr lang="ru-RU" sz="1600" dirty="0" smtClean="0">
                <a:latin typeface="Times New Roman"/>
                <a:ea typeface="Times New Roman"/>
                <a:cs typeface="Calibri"/>
              </a:rPr>
              <a:t>№ </a:t>
            </a:r>
            <a:r>
              <a:rPr lang="ru-RU" sz="1600" dirty="0">
                <a:latin typeface="Times New Roman"/>
                <a:ea typeface="Times New Roman"/>
                <a:cs typeface="Calibri"/>
              </a:rPr>
              <a:t>25-01-2018 </a:t>
            </a:r>
            <a:r>
              <a:rPr lang="ru-RU" sz="1600" dirty="0">
                <a:solidFill>
                  <a:srgbClr val="FF0000"/>
                </a:solidFill>
                <a:latin typeface="Times New Roman"/>
                <a:ea typeface="Times New Roman"/>
                <a:cs typeface="Calibri"/>
              </a:rPr>
              <a:t>п о с т а н о в л я е т</a:t>
            </a:r>
            <a:r>
              <a:rPr lang="ru-RU" sz="1600" dirty="0">
                <a:latin typeface="Times New Roman"/>
                <a:ea typeface="Times New Roman"/>
                <a:cs typeface="Calibri"/>
              </a:rPr>
              <a:t>:</a:t>
            </a:r>
            <a:endParaRPr lang="ru-RU" sz="1600" dirty="0"/>
          </a:p>
        </p:txBody>
      </p:sp>
    </p:spTree>
    <p:extLst>
      <p:ext uri="{BB962C8B-B14F-4D97-AF65-F5344CB8AC3E}">
        <p14:creationId xmlns:p14="http://schemas.microsoft.com/office/powerpoint/2010/main" val="2220569217"/>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99505" y="99753"/>
            <a:ext cx="8685184" cy="6450676"/>
          </a:xfrm>
          <a:prstGeom prst="rect">
            <a:avLst/>
          </a:prstGeom>
          <a:noFill/>
          <a:ln w="9525">
            <a:noFill/>
            <a:miter lim="800000"/>
            <a:headEnd/>
            <a:tailEnd/>
          </a:ln>
        </p:spPr>
        <p:txBody>
          <a:bodyPr anchor="ctr"/>
          <a:lstStyle/>
          <a:p>
            <a:endParaRPr lang="ru-RU" sz="1600" b="0" dirty="0" smtClean="0"/>
          </a:p>
          <a:p>
            <a:r>
              <a:rPr lang="ru-RU" sz="1600" dirty="0" smtClean="0"/>
              <a:t>С ТОЧКИ ЗРЕНИЯ ЮРИДИЧЕСКОГО СОДЕРЖАНИЯ МУНИЦИПАЛЬНЫЙ АКТ ДОЛЖЕН ОТВЕЧАТЬ СЛЕДУЮЩИМ ОСНОВНЫМ ТРЕБОВАНИЯМ:</a:t>
            </a:r>
          </a:p>
          <a:p>
            <a:endParaRPr lang="ru-RU" sz="1600" dirty="0" smtClean="0"/>
          </a:p>
          <a:p>
            <a:pPr algn="just">
              <a:lnSpc>
                <a:spcPct val="120000"/>
              </a:lnSpc>
            </a:pPr>
            <a:r>
              <a:rPr lang="ru-RU" sz="1600" dirty="0" smtClean="0"/>
              <a:t>- соответствовать </a:t>
            </a:r>
            <a:r>
              <a:rPr lang="ru-RU" sz="1600" dirty="0"/>
              <a:t>нормативным правовым актам высшей юридической </a:t>
            </a:r>
            <a:r>
              <a:rPr lang="ru-RU" sz="1600" dirty="0" smtClean="0"/>
              <a:t>силы</a:t>
            </a:r>
            <a:r>
              <a:rPr lang="ru-RU" sz="1600" dirty="0"/>
              <a:t>;</a:t>
            </a:r>
          </a:p>
          <a:p>
            <a:pPr algn="just">
              <a:lnSpc>
                <a:spcPct val="120000"/>
              </a:lnSpc>
            </a:pPr>
            <a:endParaRPr lang="ru-RU" sz="1600" dirty="0" smtClean="0"/>
          </a:p>
          <a:p>
            <a:pPr algn="just">
              <a:lnSpc>
                <a:spcPct val="120000"/>
              </a:lnSpc>
            </a:pPr>
            <a:r>
              <a:rPr lang="ru-RU" sz="1600" dirty="0" smtClean="0"/>
              <a:t>- разрабатываться </a:t>
            </a:r>
            <a:r>
              <a:rPr lang="ru-RU" sz="1600" dirty="0"/>
              <a:t>с учетом ранее изданных нормативных правовых актов, </a:t>
            </a:r>
            <a:r>
              <a:rPr lang="en-US" sz="1600" dirty="0" smtClean="0"/>
              <a:t/>
            </a:r>
            <a:br>
              <a:rPr lang="en-US" sz="1600" dirty="0" smtClean="0"/>
            </a:br>
            <a:r>
              <a:rPr lang="ru-RU" sz="1600" dirty="0" smtClean="0"/>
              <a:t>с</a:t>
            </a:r>
            <a:r>
              <a:rPr lang="en-US" sz="1600" dirty="0" smtClean="0"/>
              <a:t> </a:t>
            </a:r>
            <a:r>
              <a:rPr lang="ru-RU" sz="1600" dirty="0" smtClean="0"/>
              <a:t>учетом </a:t>
            </a:r>
            <a:r>
              <a:rPr lang="ru-RU" sz="1600" dirty="0"/>
              <a:t>последних изменений в действующем законодательстве;</a:t>
            </a:r>
          </a:p>
          <a:p>
            <a:pPr algn="just">
              <a:lnSpc>
                <a:spcPct val="120000"/>
              </a:lnSpc>
            </a:pPr>
            <a:endParaRPr lang="ru-RU" sz="1600" dirty="0" smtClean="0"/>
          </a:p>
          <a:p>
            <a:pPr algn="just">
              <a:lnSpc>
                <a:spcPct val="120000"/>
              </a:lnSpc>
            </a:pPr>
            <a:r>
              <a:rPr lang="ru-RU" sz="1600" dirty="0" smtClean="0"/>
              <a:t>- приниматься </a:t>
            </a:r>
            <a:r>
              <a:rPr lang="ru-RU" sz="1600" dirty="0"/>
              <a:t>только уполномоченным на то органом (должностным лицом)</a:t>
            </a:r>
          </a:p>
          <a:p>
            <a:pPr algn="just">
              <a:lnSpc>
                <a:spcPct val="120000"/>
              </a:lnSpc>
            </a:pPr>
            <a:r>
              <a:rPr lang="ru-RU" sz="1600" dirty="0"/>
              <a:t>местного самоуправления (в пределах его компетенции);</a:t>
            </a:r>
          </a:p>
          <a:p>
            <a:pPr algn="just">
              <a:lnSpc>
                <a:spcPct val="120000"/>
              </a:lnSpc>
            </a:pPr>
            <a:endParaRPr lang="ru-RU" sz="1600" dirty="0" smtClean="0"/>
          </a:p>
          <a:p>
            <a:pPr algn="just">
              <a:lnSpc>
                <a:spcPct val="120000"/>
              </a:lnSpc>
            </a:pPr>
            <a:r>
              <a:rPr lang="ru-RU" sz="1600" dirty="0" smtClean="0"/>
              <a:t>- содержать </a:t>
            </a:r>
            <a:r>
              <a:rPr lang="ru-RU" sz="1600" dirty="0"/>
              <a:t>эффективную регламентацию общественных отношений;</a:t>
            </a:r>
          </a:p>
          <a:p>
            <a:pPr algn="just">
              <a:lnSpc>
                <a:spcPct val="120000"/>
              </a:lnSpc>
            </a:pPr>
            <a:endParaRPr lang="ru-RU" sz="1600" dirty="0" smtClean="0"/>
          </a:p>
          <a:p>
            <a:pPr algn="just">
              <a:lnSpc>
                <a:spcPct val="120000"/>
              </a:lnSpc>
            </a:pPr>
            <a:r>
              <a:rPr lang="ru-RU" sz="1600" dirty="0" smtClean="0"/>
              <a:t>- обеспечивать </a:t>
            </a:r>
            <a:r>
              <a:rPr lang="ru-RU" sz="1600" dirty="0"/>
              <a:t>взаимосвязь данного акта с другими правовыми актами </a:t>
            </a:r>
            <a:r>
              <a:rPr lang="en-US" sz="1600" dirty="0" smtClean="0"/>
              <a:t/>
            </a:r>
            <a:br>
              <a:rPr lang="en-US" sz="1600" dirty="0" smtClean="0"/>
            </a:br>
            <a:r>
              <a:rPr lang="ru-RU" sz="1600" dirty="0" smtClean="0"/>
              <a:t>и обеспечивать </a:t>
            </a:r>
            <a:r>
              <a:rPr lang="ru-RU" sz="1600" dirty="0"/>
              <a:t>его действительную реализацию;</a:t>
            </a:r>
          </a:p>
          <a:p>
            <a:pPr algn="just">
              <a:lnSpc>
                <a:spcPct val="120000"/>
              </a:lnSpc>
            </a:pPr>
            <a:endParaRPr lang="ru-RU" sz="1600" dirty="0" smtClean="0"/>
          </a:p>
          <a:p>
            <a:pPr algn="just">
              <a:lnSpc>
                <a:spcPct val="120000"/>
              </a:lnSpc>
            </a:pPr>
            <a:r>
              <a:rPr lang="ru-RU" sz="1600" dirty="0" smtClean="0"/>
              <a:t>- быть </a:t>
            </a:r>
            <a:r>
              <a:rPr lang="ru-RU" sz="1600" dirty="0"/>
              <a:t>направленным на упорядочение однородных общественных отношений</a:t>
            </a:r>
            <a:r>
              <a:rPr lang="ru-RU" sz="1600" dirty="0" smtClean="0"/>
              <a:t>, соблюдение </a:t>
            </a:r>
            <a:r>
              <a:rPr lang="ru-RU" sz="1600" dirty="0"/>
              <a:t>четкого разграничения между отраслевыми нормами;</a:t>
            </a:r>
          </a:p>
          <a:p>
            <a:pPr algn="just">
              <a:lnSpc>
                <a:spcPct val="120000"/>
              </a:lnSpc>
            </a:pPr>
            <a:endParaRPr lang="ru-RU" sz="1600" dirty="0" smtClean="0"/>
          </a:p>
          <a:p>
            <a:pPr algn="just">
              <a:lnSpc>
                <a:spcPct val="120000"/>
              </a:lnSpc>
            </a:pPr>
            <a:r>
              <a:rPr lang="ru-RU" sz="1600" dirty="0" smtClean="0"/>
              <a:t>- соблюдать </a:t>
            </a:r>
            <a:r>
              <a:rPr lang="ru-RU" sz="1600" dirty="0"/>
              <a:t>принцип полноты правового регулирования (отсутствие </a:t>
            </a:r>
            <a:r>
              <a:rPr lang="ru-RU" sz="1600" dirty="0" smtClean="0"/>
              <a:t>пробелов и </a:t>
            </a:r>
            <a:r>
              <a:rPr lang="ru-RU" sz="1600" dirty="0"/>
              <a:t>упущений в правовом регулировании</a:t>
            </a:r>
            <a:r>
              <a:rPr lang="ru-RU" sz="1600" dirty="0" smtClean="0"/>
              <a:t>);</a:t>
            </a:r>
          </a:p>
          <a:p>
            <a:pPr algn="just">
              <a:lnSpc>
                <a:spcPct val="120000"/>
              </a:lnSpc>
            </a:pPr>
            <a:endParaRPr lang="ru-RU" sz="1600" dirty="0"/>
          </a:p>
          <a:p>
            <a:pPr algn="just">
              <a:lnSpc>
                <a:spcPct val="120000"/>
              </a:lnSpc>
            </a:pPr>
            <a:r>
              <a:rPr lang="ru-RU" sz="1600" dirty="0" smtClean="0"/>
              <a:t>- отвечать </a:t>
            </a:r>
            <a:r>
              <a:rPr lang="ru-RU" sz="1600" dirty="0"/>
              <a:t>реальным интересам гражданина, общества, </a:t>
            </a:r>
            <a:r>
              <a:rPr lang="ru-RU" sz="1600" dirty="0" smtClean="0"/>
              <a:t>государства</a:t>
            </a:r>
            <a:r>
              <a:rPr lang="ru-RU" sz="1600" dirty="0"/>
              <a:t>.</a:t>
            </a:r>
          </a:p>
        </p:txBody>
      </p:sp>
    </p:spTree>
    <p:extLst>
      <p:ext uri="{BB962C8B-B14F-4D97-AF65-F5344CB8AC3E}">
        <p14:creationId xmlns:p14="http://schemas.microsoft.com/office/powerpoint/2010/main" val="37407601"/>
      </p:ext>
    </p:ext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7350" y="650875"/>
            <a:ext cx="9217025" cy="1157288"/>
          </a:xfrm>
        </p:spPr>
        <p:txBody>
          <a:bodyPr/>
          <a:lstStyle/>
          <a:p>
            <a:r>
              <a:rPr lang="ru-RU" dirty="0" smtClean="0">
                <a:solidFill>
                  <a:schemeClr val="bg1"/>
                </a:solidFill>
              </a:rPr>
              <a:t/>
            </a:r>
            <a:br>
              <a:rPr lang="ru-RU" dirty="0" smtClean="0">
                <a:solidFill>
                  <a:schemeClr val="bg1"/>
                </a:solidFill>
              </a:rPr>
            </a:br>
            <a:endParaRPr lang="ru-RU" dirty="0" smtClean="0">
              <a:solidFill>
                <a:schemeClr val="bg1"/>
              </a:solidFill>
            </a:endParaRPr>
          </a:p>
        </p:txBody>
      </p:sp>
      <p:sp>
        <p:nvSpPr>
          <p:cNvPr id="5" name="Rectangle 3"/>
          <p:cNvSpPr txBox="1">
            <a:spLocks noChangeArrowheads="1"/>
          </p:cNvSpPr>
          <p:nvPr/>
        </p:nvSpPr>
        <p:spPr bwMode="auto">
          <a:xfrm>
            <a:off x="611188" y="2052638"/>
            <a:ext cx="9217025" cy="3687762"/>
          </a:xfrm>
          <a:prstGeom prst="rect">
            <a:avLst/>
          </a:prstGeom>
          <a:noFill/>
          <a:ln w="9525">
            <a:noFill/>
            <a:miter lim="800000"/>
            <a:headEnd/>
            <a:tailEnd/>
          </a:ln>
        </p:spPr>
        <p:txBody>
          <a:bodyPr anchor="ctr"/>
          <a:lstStyle/>
          <a:p>
            <a:pPr algn="ctr" eaLnBrk="0" hangingPunct="0">
              <a:defRPr/>
            </a:pPr>
            <a:endParaRPr lang="ru-RU" kern="0" dirty="0">
              <a:latin typeface="+mj-lt"/>
              <a:ea typeface="+mj-ea"/>
              <a:cs typeface="+mj-cs"/>
            </a:endParaRPr>
          </a:p>
        </p:txBody>
      </p:sp>
      <p:sp>
        <p:nvSpPr>
          <p:cNvPr id="7" name="Rectangle 3"/>
          <p:cNvSpPr txBox="1">
            <a:spLocks noChangeArrowheads="1"/>
          </p:cNvSpPr>
          <p:nvPr/>
        </p:nvSpPr>
        <p:spPr bwMode="auto">
          <a:xfrm>
            <a:off x="295275" y="1889125"/>
            <a:ext cx="9001125" cy="3648075"/>
          </a:xfrm>
          <a:prstGeom prst="rect">
            <a:avLst/>
          </a:prstGeom>
          <a:noFill/>
          <a:ln w="9525">
            <a:noFill/>
            <a:miter lim="800000"/>
            <a:headEnd/>
            <a:tailEnd/>
          </a:ln>
        </p:spPr>
        <p:txBody>
          <a:bodyPr anchor="ctr"/>
          <a:lstStyle/>
          <a:p>
            <a:pPr algn="ctr" eaLnBrk="0" hangingPunct="0">
              <a:defRPr/>
            </a:pPr>
            <a:endParaRPr lang="ru-RU" sz="2400" kern="0" dirty="0">
              <a:latin typeface="+mj-lt"/>
              <a:ea typeface="+mj-ea"/>
              <a:cs typeface="+mj-cs"/>
            </a:endParaRPr>
          </a:p>
        </p:txBody>
      </p:sp>
      <p:sp>
        <p:nvSpPr>
          <p:cNvPr id="9" name="Rectangle 3"/>
          <p:cNvSpPr txBox="1">
            <a:spLocks noChangeArrowheads="1"/>
          </p:cNvSpPr>
          <p:nvPr/>
        </p:nvSpPr>
        <p:spPr bwMode="auto">
          <a:xfrm>
            <a:off x="315913" y="647700"/>
            <a:ext cx="8391525" cy="5295900"/>
          </a:xfrm>
          <a:prstGeom prst="rect">
            <a:avLst/>
          </a:prstGeom>
          <a:noFill/>
          <a:ln w="9525">
            <a:noFill/>
            <a:miter lim="800000"/>
            <a:headEnd/>
            <a:tailEnd/>
          </a:ln>
        </p:spPr>
        <p:txBody>
          <a:bodyPr anchor="ctr"/>
          <a:lstStyle/>
          <a:p>
            <a:pPr eaLnBrk="0" hangingPunct="0">
              <a:defRPr/>
            </a:pPr>
            <a:r>
              <a:rPr lang="ru-RU" dirty="0"/>
              <a:t>При подготовке муниципальных актов необходимо соблюдать логическое и четкое языковое изложение информации, использовать устоявшиеся технические средства и приемы построения и оценки содержания правовых норм. </a:t>
            </a:r>
            <a:endParaRPr lang="ru-RU" dirty="0" smtClean="0"/>
          </a:p>
          <a:p>
            <a:pPr eaLnBrk="0" hangingPunct="0">
              <a:defRPr/>
            </a:pPr>
            <a:endParaRPr lang="ru-RU" dirty="0"/>
          </a:p>
          <a:p>
            <a:pPr eaLnBrk="0" hangingPunct="0">
              <a:defRPr/>
            </a:pPr>
            <a:r>
              <a:rPr lang="ru-RU" dirty="0"/>
              <a:t>Как неоднократно указывал Конституционный Суд Российской Федерации, норма права должна быть формально определенной, точной, четкой и ясной, не допускающей расширительного толкования установленных ограничений и произвольного их применения. </a:t>
            </a:r>
            <a:endParaRPr lang="ru-RU" dirty="0" smtClean="0"/>
          </a:p>
          <a:p>
            <a:pPr eaLnBrk="0" hangingPunct="0">
              <a:defRPr/>
            </a:pPr>
            <a:endParaRPr lang="ru-RU" dirty="0"/>
          </a:p>
          <a:p>
            <a:pPr eaLnBrk="0" hangingPunct="0">
              <a:defRPr/>
            </a:pPr>
            <a:r>
              <a:rPr lang="ru-RU" dirty="0"/>
              <a:t>Изложение материала должно быть структурированным и последовательным, точным, исключающим вероятность двусмысленного толкования норм.</a:t>
            </a:r>
          </a:p>
        </p:txBody>
      </p:sp>
    </p:spTree>
    <p:extLst>
      <p:ext uri="{BB962C8B-B14F-4D97-AF65-F5344CB8AC3E}">
        <p14:creationId xmlns:p14="http://schemas.microsoft.com/office/powerpoint/2010/main" val="2960312346"/>
      </p:ext>
    </p:extLst>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7350" y="650875"/>
            <a:ext cx="9217025" cy="1157288"/>
          </a:xfrm>
        </p:spPr>
        <p:txBody>
          <a:bodyPr/>
          <a:lstStyle/>
          <a:p>
            <a:r>
              <a:rPr lang="ru-RU" dirty="0" smtClean="0">
                <a:solidFill>
                  <a:schemeClr val="bg1"/>
                </a:solidFill>
              </a:rPr>
              <a:t/>
            </a:r>
            <a:br>
              <a:rPr lang="ru-RU" dirty="0" smtClean="0">
                <a:solidFill>
                  <a:schemeClr val="bg1"/>
                </a:solidFill>
              </a:rPr>
            </a:br>
            <a:endParaRPr lang="ru-RU" dirty="0" smtClean="0">
              <a:solidFill>
                <a:schemeClr val="bg1"/>
              </a:solidFill>
            </a:endParaRPr>
          </a:p>
        </p:txBody>
      </p:sp>
      <p:sp>
        <p:nvSpPr>
          <p:cNvPr id="5" name="Rectangle 3"/>
          <p:cNvSpPr txBox="1">
            <a:spLocks noChangeArrowheads="1"/>
          </p:cNvSpPr>
          <p:nvPr/>
        </p:nvSpPr>
        <p:spPr bwMode="auto">
          <a:xfrm>
            <a:off x="611188" y="2052638"/>
            <a:ext cx="9217025" cy="3687762"/>
          </a:xfrm>
          <a:prstGeom prst="rect">
            <a:avLst/>
          </a:prstGeom>
          <a:noFill/>
          <a:ln w="9525">
            <a:noFill/>
            <a:miter lim="800000"/>
            <a:headEnd/>
            <a:tailEnd/>
          </a:ln>
        </p:spPr>
        <p:txBody>
          <a:bodyPr anchor="ctr"/>
          <a:lstStyle/>
          <a:p>
            <a:pPr algn="ctr" eaLnBrk="0" hangingPunct="0">
              <a:defRPr/>
            </a:pPr>
            <a:endParaRPr lang="ru-RU" kern="0" dirty="0">
              <a:latin typeface="+mj-lt"/>
              <a:ea typeface="+mj-ea"/>
              <a:cs typeface="+mj-cs"/>
            </a:endParaRPr>
          </a:p>
        </p:txBody>
      </p:sp>
      <p:sp>
        <p:nvSpPr>
          <p:cNvPr id="7" name="Rectangle 3"/>
          <p:cNvSpPr txBox="1">
            <a:spLocks noChangeArrowheads="1"/>
          </p:cNvSpPr>
          <p:nvPr/>
        </p:nvSpPr>
        <p:spPr bwMode="auto">
          <a:xfrm>
            <a:off x="295275" y="1889125"/>
            <a:ext cx="9001125" cy="3648075"/>
          </a:xfrm>
          <a:prstGeom prst="rect">
            <a:avLst/>
          </a:prstGeom>
          <a:noFill/>
          <a:ln w="9525">
            <a:noFill/>
            <a:miter lim="800000"/>
            <a:headEnd/>
            <a:tailEnd/>
          </a:ln>
        </p:spPr>
        <p:txBody>
          <a:bodyPr anchor="ctr"/>
          <a:lstStyle/>
          <a:p>
            <a:pPr algn="ctr" eaLnBrk="0" hangingPunct="0">
              <a:defRPr/>
            </a:pPr>
            <a:endParaRPr lang="ru-RU" sz="2400" kern="0" dirty="0">
              <a:latin typeface="+mj-lt"/>
              <a:ea typeface="+mj-ea"/>
              <a:cs typeface="+mj-cs"/>
            </a:endParaRPr>
          </a:p>
        </p:txBody>
      </p:sp>
      <p:sp>
        <p:nvSpPr>
          <p:cNvPr id="9" name="Rectangle 3"/>
          <p:cNvSpPr txBox="1">
            <a:spLocks noChangeArrowheads="1"/>
          </p:cNvSpPr>
          <p:nvPr/>
        </p:nvSpPr>
        <p:spPr bwMode="auto">
          <a:xfrm>
            <a:off x="315913" y="647700"/>
            <a:ext cx="8391525" cy="5295900"/>
          </a:xfrm>
          <a:prstGeom prst="rect">
            <a:avLst/>
          </a:prstGeom>
          <a:noFill/>
          <a:ln w="9525">
            <a:noFill/>
            <a:miter lim="800000"/>
            <a:headEnd/>
            <a:tailEnd/>
          </a:ln>
        </p:spPr>
        <p:txBody>
          <a:bodyPr anchor="ctr"/>
          <a:lstStyle/>
          <a:p>
            <a:pPr>
              <a:defRPr/>
            </a:pPr>
            <a:r>
              <a:rPr lang="ru-RU" dirty="0"/>
              <a:t>Текст муниципального акта должен иметь официальный характер, поэтому при подготовке муниципального акта необходимо соблюдать языковые правила изложения правового материала</a:t>
            </a:r>
            <a:r>
              <a:rPr lang="ru-RU" dirty="0" smtClean="0"/>
              <a:t>.</a:t>
            </a:r>
          </a:p>
          <a:p>
            <a:pPr>
              <a:defRPr/>
            </a:pPr>
            <a:endParaRPr lang="ru-RU" dirty="0"/>
          </a:p>
          <a:p>
            <a:pPr>
              <a:defRPr/>
            </a:pPr>
            <a:r>
              <a:rPr lang="ru-RU" dirty="0" smtClean="0"/>
              <a:t>Муниципальный </a:t>
            </a:r>
            <a:r>
              <a:rPr lang="ru-RU" dirty="0"/>
              <a:t>акт должен быть точным, ясным и достоверным, в нем должны отсутствовать грамматические, орфографические, пунктуационные ошибки. </a:t>
            </a:r>
            <a:endParaRPr lang="ru-RU" dirty="0" smtClean="0"/>
          </a:p>
          <a:p>
            <a:pPr>
              <a:defRPr/>
            </a:pPr>
            <a:endParaRPr lang="ru-RU" dirty="0"/>
          </a:p>
          <a:p>
            <a:pPr>
              <a:defRPr/>
            </a:pPr>
            <a:r>
              <a:rPr lang="ru-RU" dirty="0"/>
              <a:t>Официальность стиля характеризуется нейтральностью, беспристрастностью, сдержанностью, отсутствием образных сравнений, повелительностью. </a:t>
            </a:r>
            <a:endParaRPr lang="ru-RU" dirty="0" smtClean="0"/>
          </a:p>
          <a:p>
            <a:pPr>
              <a:defRPr/>
            </a:pPr>
            <a:endParaRPr lang="ru-RU" dirty="0"/>
          </a:p>
          <a:p>
            <a:pPr>
              <a:defRPr/>
            </a:pPr>
            <a:r>
              <a:rPr lang="ru-RU" dirty="0"/>
              <a:t>Муниципальный акт должен соответствовать лексическим, синтаксическим и стилистическим правилам русского языка.</a:t>
            </a:r>
            <a:endParaRPr lang="ru-RU" kern="0" dirty="0"/>
          </a:p>
        </p:txBody>
      </p:sp>
    </p:spTree>
    <p:extLst>
      <p:ext uri="{BB962C8B-B14F-4D97-AF65-F5344CB8AC3E}">
        <p14:creationId xmlns:p14="http://schemas.microsoft.com/office/powerpoint/2010/main" val="3931156039"/>
      </p:ext>
    </p:extLst>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848872" cy="5184576"/>
          </a:xfrm>
        </p:spPr>
        <p:txBody>
          <a:bodyPr>
            <a:noAutofit/>
          </a:bodyPr>
          <a:lstStyle/>
          <a:p>
            <a:pPr>
              <a:defRPr/>
            </a:pPr>
            <a:r>
              <a:rPr lang="ru-RU" sz="2400" dirty="0" smtClean="0"/>
              <a:t>Термины </a:t>
            </a:r>
            <a:r>
              <a:rPr lang="ru-RU" sz="2400" dirty="0"/>
              <a:t>и понятия, используемые в муниципальном акте, должны употребляться в одном значении в соответствии с общепринятой терминологией. </a:t>
            </a:r>
          </a:p>
          <a:p>
            <a:pPr>
              <a:defRPr/>
            </a:pPr>
            <a:r>
              <a:rPr lang="ru-RU" sz="2400" dirty="0"/>
              <a:t/>
            </a:r>
            <a:br>
              <a:rPr lang="ru-RU" sz="2400" dirty="0"/>
            </a:br>
            <a:r>
              <a:rPr lang="ru-RU" sz="2400" dirty="0"/>
              <a:t>Рекомендуется использовать понятия и термины, которые применены в Конституции Российской Федерации, в федеральных конституционных законах, федеральных законах, в других нормативных правовых актах Российской Федерации, конституции (уставе) субъекта Российской Федерации, законах и иных нормативных правовых актах субъекта Российской Федерации.</a:t>
            </a:r>
            <a:endParaRPr lang="ru-RU" sz="3600" kern="0" dirty="0"/>
          </a:p>
          <a:p>
            <a:endParaRPr lang="ru-RU" sz="2400" dirty="0"/>
          </a:p>
        </p:txBody>
      </p:sp>
    </p:spTree>
    <p:extLst>
      <p:ext uri="{BB962C8B-B14F-4D97-AF65-F5344CB8AC3E}">
        <p14:creationId xmlns:p14="http://schemas.microsoft.com/office/powerpoint/2010/main" val="18553598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1152128"/>
          </a:xfrm>
        </p:spPr>
        <p:txBody>
          <a:bodyPr>
            <a:normAutofit fontScale="90000"/>
          </a:bodyPr>
          <a:lstStyle/>
          <a:p>
            <a:pPr indent="457200"/>
            <a:r>
              <a:rPr lang="ru-RU" dirty="0" smtClean="0"/>
              <a:t/>
            </a:r>
            <a:br>
              <a:rPr lang="ru-RU" dirty="0" smtClean="0"/>
            </a:br>
            <a:r>
              <a:rPr lang="ru-RU" dirty="0" smtClean="0"/>
              <a:t/>
            </a:r>
            <a:br>
              <a:rPr lang="ru-RU" dirty="0" smtClean="0"/>
            </a:br>
            <a:r>
              <a:rPr lang="ru-RU" sz="2400" u="sng" dirty="0" smtClean="0"/>
              <a:t>Пример </a:t>
            </a:r>
            <a:r>
              <a:rPr lang="ru-RU" sz="2400" u="sng" dirty="0"/>
              <a:t>использования в муниципальном акте лингвистических </a:t>
            </a:r>
            <a:r>
              <a:rPr lang="ru-RU" sz="2400" u="sng" dirty="0" smtClean="0"/>
              <a:t/>
            </a:r>
            <a:br>
              <a:rPr lang="ru-RU" sz="2400" u="sng" dirty="0" smtClean="0"/>
            </a:br>
            <a:r>
              <a:rPr lang="ru-RU" sz="2400" u="sng" dirty="0" smtClean="0"/>
              <a:t>конструкций, </a:t>
            </a:r>
            <a:r>
              <a:rPr lang="ru-RU" sz="2400" u="sng" dirty="0"/>
              <a:t>отличных от формулировок, предусмотренных ф</a:t>
            </a:r>
            <a:r>
              <a:rPr lang="ru-RU" sz="2400" u="sng" dirty="0" smtClean="0"/>
              <a:t>едеральным законодательством.</a:t>
            </a:r>
            <a:r>
              <a:rPr lang="ru-RU" sz="2400" u="sng" dirty="0"/>
              <a:t/>
            </a:r>
            <a:br>
              <a:rPr lang="ru-RU" sz="2400" u="sng" dirty="0"/>
            </a:br>
            <a:r>
              <a:rPr lang="ru-RU" u="sng" dirty="0"/>
              <a:t/>
            </a:r>
            <a:br>
              <a:rPr lang="ru-RU" u="sng" dirty="0"/>
            </a:br>
            <a:endParaRPr lang="ru-RU" u="sng" dirty="0"/>
          </a:p>
        </p:txBody>
      </p:sp>
      <p:sp>
        <p:nvSpPr>
          <p:cNvPr id="3" name="Подзаголовок 2"/>
          <p:cNvSpPr>
            <a:spLocks noGrp="1"/>
          </p:cNvSpPr>
          <p:nvPr>
            <p:ph type="subTitle" idx="1"/>
          </p:nvPr>
        </p:nvSpPr>
        <p:spPr>
          <a:xfrm>
            <a:off x="107505" y="1052735"/>
            <a:ext cx="8820364" cy="5589133"/>
          </a:xfrm>
        </p:spPr>
        <p:txBody>
          <a:bodyPr>
            <a:noAutofit/>
          </a:bodyPr>
          <a:lstStyle/>
          <a:p>
            <a:pPr algn="r"/>
            <a:endParaRPr lang="ru-RU" sz="1800" dirty="0" smtClean="0"/>
          </a:p>
          <a:p>
            <a:endParaRPr lang="ru-RU" sz="1800" dirty="0" smtClean="0"/>
          </a:p>
          <a:p>
            <a:r>
              <a:rPr lang="ru-RU" sz="1800" dirty="0" smtClean="0"/>
              <a:t>П</a:t>
            </a:r>
            <a:r>
              <a:rPr lang="x-none" sz="1800" dirty="0"/>
              <a:t>остановление администрации муниципального образования «</a:t>
            </a:r>
            <a:r>
              <a:rPr lang="ru-RU" sz="1800" dirty="0"/>
              <a:t>Мезенский район</a:t>
            </a:r>
            <a:r>
              <a:rPr lang="x-none" sz="1800" dirty="0"/>
              <a:t>» от </a:t>
            </a:r>
            <a:r>
              <a:rPr lang="ru-RU" sz="1800" dirty="0"/>
              <a:t>30 декабря</a:t>
            </a:r>
            <a:r>
              <a:rPr lang="x-none" sz="1800" dirty="0"/>
              <a:t> 201</a:t>
            </a:r>
            <a:r>
              <a:rPr lang="ru-RU" sz="1800" dirty="0"/>
              <a:t>6</a:t>
            </a:r>
            <a:r>
              <a:rPr lang="x-none" sz="1800" dirty="0"/>
              <a:t> </a:t>
            </a:r>
            <a:r>
              <a:rPr lang="x-none" sz="1800" dirty="0" smtClean="0"/>
              <a:t>г</a:t>
            </a:r>
            <a:r>
              <a:rPr lang="ru-RU" sz="1800" dirty="0" smtClean="0"/>
              <a:t>.</a:t>
            </a:r>
            <a:r>
              <a:rPr lang="x-none" sz="1800" dirty="0" smtClean="0"/>
              <a:t> </a:t>
            </a:r>
            <a:r>
              <a:rPr lang="x-none" sz="1800" dirty="0"/>
              <a:t>№ </a:t>
            </a:r>
            <a:r>
              <a:rPr lang="ru-RU" sz="1800" dirty="0"/>
              <a:t>819</a:t>
            </a:r>
            <a:r>
              <a:rPr lang="x-none" sz="1800" dirty="0"/>
              <a:t> «Об утверждении административного регламента</a:t>
            </a:r>
            <a:r>
              <a:rPr lang="ru-RU" sz="1800" dirty="0"/>
              <a:t> предоставления муниципальной услуги по присвоению и аннулированию адресов объектов адресации, расположенных на территории муниципального образования «Мезенское» и на межселенных территориях Мезенского муниципального района».</a:t>
            </a:r>
          </a:p>
          <a:p>
            <a:r>
              <a:rPr lang="ru-RU" sz="1800" dirty="0" smtClean="0"/>
              <a:t>В </a:t>
            </a:r>
            <a:r>
              <a:rPr lang="ru-RU" sz="1800" dirty="0"/>
              <a:t>подпункте 3 пункта 16 административного регламента</a:t>
            </a:r>
            <a:r>
              <a:rPr lang="x-none" sz="1800" dirty="0"/>
              <a:t> </a:t>
            </a:r>
            <a:r>
              <a:rPr lang="ru-RU" sz="1800" dirty="0" smtClean="0"/>
              <a:t>используется</a:t>
            </a:r>
            <a:r>
              <a:rPr lang="x-none" sz="1800" dirty="0" smtClean="0"/>
              <a:t> </a:t>
            </a:r>
            <a:r>
              <a:rPr lang="x-none" sz="1800" dirty="0"/>
              <a:t>понятие «Единый государственный реестр прав на недвижимое имущество </a:t>
            </a:r>
            <a:r>
              <a:rPr lang="ru-RU" sz="1800" dirty="0"/>
              <a:t/>
            </a:r>
            <a:br>
              <a:rPr lang="ru-RU" sz="1800" dirty="0"/>
            </a:br>
            <a:r>
              <a:rPr lang="x-none" sz="1800" dirty="0"/>
              <a:t>и сделок с ним».</a:t>
            </a:r>
            <a:endParaRPr lang="ru-RU" sz="1800" dirty="0"/>
          </a:p>
          <a:p>
            <a:r>
              <a:rPr lang="ru-RU" sz="1800" dirty="0" smtClean="0"/>
              <a:t>В </a:t>
            </a:r>
            <a:r>
              <a:rPr lang="ru-RU" sz="1800" dirty="0"/>
              <a:t>силу Федерального закона от </a:t>
            </a:r>
            <a:r>
              <a:rPr lang="ru-RU" sz="1800" dirty="0" smtClean="0"/>
              <a:t>3 </a:t>
            </a:r>
            <a:r>
              <a:rPr lang="ru-RU" sz="1800" dirty="0"/>
              <a:t>июля 2016 </a:t>
            </a:r>
            <a:r>
              <a:rPr lang="ru-RU" sz="1800" dirty="0" smtClean="0"/>
              <a:t>г. </a:t>
            </a:r>
            <a:r>
              <a:rPr lang="ru-RU" sz="1800" dirty="0"/>
              <a:t>№ 361-ФЗ </a:t>
            </a:r>
            <a:br>
              <a:rPr lang="ru-RU" sz="1800" dirty="0"/>
            </a:br>
            <a:r>
              <a:rPr lang="ru-RU" sz="1800" dirty="0"/>
              <a:t>«О внесении изменений в отдельные законодательные акты Российской Федерации и признании утратившими силу отдельных законодательных актов (положений законодательных актов) Российской Федерации» </a:t>
            </a:r>
            <a:br>
              <a:rPr lang="ru-RU" sz="1800" dirty="0"/>
            </a:br>
            <a:r>
              <a:rPr lang="ru-RU" sz="1800" dirty="0"/>
              <a:t>с </a:t>
            </a:r>
            <a:r>
              <a:rPr lang="ru-RU" sz="1800" dirty="0" smtClean="0"/>
              <a:t>1 </a:t>
            </a:r>
            <a:r>
              <a:rPr lang="ru-RU" sz="1800" dirty="0"/>
              <a:t>января 2017 года слова «Единый государственный реестр прав на недвижимое имущество и сделок с ним о правах» </a:t>
            </a:r>
            <a:r>
              <a:rPr lang="ru-RU" sz="1800" u="sng" dirty="0"/>
              <a:t>заменены словами </a:t>
            </a:r>
            <a:r>
              <a:rPr lang="ru-RU" sz="1800" dirty="0"/>
              <a:t>«Единый государственный реестр недвижимости».</a:t>
            </a:r>
          </a:p>
          <a:p>
            <a:endParaRPr lang="ru-RU" sz="2400" dirty="0"/>
          </a:p>
        </p:txBody>
      </p:sp>
    </p:spTree>
    <p:extLst>
      <p:ext uri="{BB962C8B-B14F-4D97-AF65-F5344CB8AC3E}">
        <p14:creationId xmlns:p14="http://schemas.microsoft.com/office/powerpoint/2010/main" val="34636165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848872" cy="5555882"/>
          </a:xfrm>
        </p:spPr>
        <p:txBody>
          <a:bodyPr>
            <a:noAutofit/>
          </a:bodyPr>
          <a:lstStyle/>
          <a:p>
            <a:pPr>
              <a:defRPr/>
            </a:pPr>
            <a:endParaRPr lang="ru-RU" sz="2400" dirty="0" smtClean="0"/>
          </a:p>
          <a:p>
            <a:pPr>
              <a:defRPr/>
            </a:pPr>
            <a:r>
              <a:rPr lang="ru-RU" sz="2400" dirty="0"/>
              <a:t>При использовании в тексте правовых актов аббревиатур (сокращений словосочетаний, образованных из первых букв слов), рекомендуется придерживаться нескольких правил.</a:t>
            </a:r>
          </a:p>
          <a:p>
            <a:pPr>
              <a:defRPr/>
            </a:pPr>
            <a:endParaRPr lang="ru-RU" sz="2400" dirty="0"/>
          </a:p>
          <a:p>
            <a:pPr>
              <a:defRPr/>
            </a:pPr>
            <a:r>
              <a:rPr lang="ru-RU" sz="2400" dirty="0"/>
              <a:t> Аббревиатуры должны:</a:t>
            </a:r>
          </a:p>
          <a:p>
            <a:pPr>
              <a:defRPr/>
            </a:pPr>
            <a:r>
              <a:rPr lang="ru-RU" sz="2400" dirty="0"/>
              <a:t>точно воспроизводить начальные буквы словосочетаний;</a:t>
            </a:r>
          </a:p>
          <a:p>
            <a:pPr>
              <a:defRPr/>
            </a:pPr>
            <a:r>
              <a:rPr lang="ru-RU" sz="2400" dirty="0"/>
              <a:t>не иметь двусмысленного характера;</a:t>
            </a:r>
          </a:p>
          <a:p>
            <a:pPr>
              <a:defRPr/>
            </a:pPr>
            <a:r>
              <a:rPr lang="ru-RU" sz="2400" dirty="0"/>
              <a:t>не быть труднопроизносимыми;</a:t>
            </a:r>
          </a:p>
          <a:p>
            <a:pPr>
              <a:defRPr/>
            </a:pPr>
            <a:r>
              <a:rPr lang="ru-RU" sz="2400" dirty="0"/>
              <a:t>расшифровываться в тексте.</a:t>
            </a:r>
          </a:p>
          <a:p>
            <a:endParaRPr lang="ru-RU" sz="2400" dirty="0"/>
          </a:p>
        </p:txBody>
      </p:sp>
    </p:spTree>
    <p:extLst>
      <p:ext uri="{BB962C8B-B14F-4D97-AF65-F5344CB8AC3E}">
        <p14:creationId xmlns:p14="http://schemas.microsoft.com/office/powerpoint/2010/main" val="23167729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580231" y="233362"/>
            <a:ext cx="8081631" cy="1157288"/>
          </a:xfrm>
          <a:ln/>
        </p:spPr>
        <p:style>
          <a:lnRef idx="2">
            <a:schemeClr val="accent6"/>
          </a:lnRef>
          <a:fillRef idx="1">
            <a:schemeClr val="lt1"/>
          </a:fillRef>
          <a:effectRef idx="0">
            <a:schemeClr val="accent6"/>
          </a:effectRef>
          <a:fontRef idx="minor">
            <a:schemeClr val="dk1"/>
          </a:fontRef>
        </p:style>
        <p:txBody>
          <a:bodyPr/>
          <a:lstStyle/>
          <a:p>
            <a:r>
              <a:rPr lang="ru-RU" dirty="0" smtClean="0">
                <a:solidFill>
                  <a:schemeClr val="bg2"/>
                </a:solidFill>
              </a:rPr>
              <a:t>Закрепление правил оформления </a:t>
            </a:r>
            <a:br>
              <a:rPr lang="ru-RU" dirty="0" smtClean="0">
                <a:solidFill>
                  <a:schemeClr val="bg2"/>
                </a:solidFill>
              </a:rPr>
            </a:br>
            <a:r>
              <a:rPr lang="ru-RU" dirty="0" smtClean="0">
                <a:solidFill>
                  <a:schemeClr val="bg2"/>
                </a:solidFill>
              </a:rPr>
              <a:t>муниципальных правовых актов</a:t>
            </a:r>
          </a:p>
        </p:txBody>
      </p:sp>
      <p:sp>
        <p:nvSpPr>
          <p:cNvPr id="5" name="Rectangle 3"/>
          <p:cNvSpPr txBox="1">
            <a:spLocks noChangeArrowheads="1"/>
          </p:cNvSpPr>
          <p:nvPr/>
        </p:nvSpPr>
        <p:spPr bwMode="auto">
          <a:xfrm>
            <a:off x="611188" y="2052638"/>
            <a:ext cx="9217025" cy="3687762"/>
          </a:xfrm>
          <a:prstGeom prst="rect">
            <a:avLst/>
          </a:prstGeom>
          <a:noFill/>
          <a:ln w="9525">
            <a:noFill/>
            <a:miter lim="800000"/>
            <a:headEnd/>
            <a:tailEnd/>
          </a:ln>
        </p:spPr>
        <p:txBody>
          <a:bodyPr anchor="ctr"/>
          <a:lstStyle/>
          <a:p>
            <a:pPr algn="ctr" eaLnBrk="0" hangingPunct="0">
              <a:defRPr/>
            </a:pPr>
            <a:endParaRPr lang="ru-RU" kern="0" dirty="0">
              <a:latin typeface="+mj-lt"/>
              <a:ea typeface="+mj-ea"/>
              <a:cs typeface="+mj-cs"/>
            </a:endParaRPr>
          </a:p>
        </p:txBody>
      </p:sp>
      <p:sp>
        <p:nvSpPr>
          <p:cNvPr id="7" name="Rectangle 3"/>
          <p:cNvSpPr txBox="1">
            <a:spLocks noChangeArrowheads="1"/>
          </p:cNvSpPr>
          <p:nvPr/>
        </p:nvSpPr>
        <p:spPr bwMode="auto">
          <a:xfrm>
            <a:off x="274638" y="1919288"/>
            <a:ext cx="9001125" cy="3648075"/>
          </a:xfrm>
          <a:prstGeom prst="rect">
            <a:avLst/>
          </a:prstGeom>
          <a:noFill/>
          <a:ln w="9525">
            <a:noFill/>
            <a:miter lim="800000"/>
            <a:headEnd/>
            <a:tailEnd/>
          </a:ln>
        </p:spPr>
        <p:txBody>
          <a:bodyPr anchor="ctr"/>
          <a:lstStyle/>
          <a:p>
            <a:pPr algn="ctr" eaLnBrk="0" hangingPunct="0">
              <a:defRPr/>
            </a:pPr>
            <a:endParaRPr lang="ru-RU" sz="2400" kern="0" dirty="0">
              <a:latin typeface="+mj-lt"/>
              <a:ea typeface="+mj-ea"/>
              <a:cs typeface="+mj-cs"/>
            </a:endParaRPr>
          </a:p>
        </p:txBody>
      </p:sp>
      <p:sp>
        <p:nvSpPr>
          <p:cNvPr id="9" name="Rectangle 3"/>
          <p:cNvSpPr txBox="1">
            <a:spLocks noChangeArrowheads="1"/>
          </p:cNvSpPr>
          <p:nvPr/>
        </p:nvSpPr>
        <p:spPr bwMode="auto">
          <a:xfrm>
            <a:off x="611188" y="1804469"/>
            <a:ext cx="8389937" cy="1525688"/>
          </a:xfrm>
          <a:prstGeom prst="rect">
            <a:avLst/>
          </a:prstGeom>
          <a:noFill/>
          <a:ln w="9525">
            <a:noFill/>
            <a:miter lim="800000"/>
            <a:headEnd/>
            <a:tailEnd/>
          </a:ln>
        </p:spPr>
        <p:txBody>
          <a:bodyPr anchor="ctr"/>
          <a:lstStyle/>
          <a:p>
            <a:r>
              <a:rPr lang="ru-RU" dirty="0"/>
              <a:t>Приказ Росархива от </a:t>
            </a:r>
            <a:r>
              <a:rPr lang="ru-RU" dirty="0" smtClean="0"/>
              <a:t>22 мая 2019 г. № 71 «Об </a:t>
            </a:r>
            <a:r>
              <a:rPr lang="ru-RU" dirty="0"/>
              <a:t>утверждении Правил делопроизводства в государственных органах, органах местного </a:t>
            </a:r>
            <a:r>
              <a:rPr lang="ru-RU" dirty="0" smtClean="0"/>
              <a:t>самоуправления». Зарегистрирован </a:t>
            </a:r>
            <a:r>
              <a:rPr lang="ru-RU" dirty="0"/>
              <a:t>в Минюсте России </a:t>
            </a:r>
            <a:r>
              <a:rPr lang="ru-RU" dirty="0" smtClean="0"/>
              <a:t>27 декабря 2019 г. № 57023</a:t>
            </a:r>
            <a:endParaRPr lang="ru-RU" dirty="0"/>
          </a:p>
        </p:txBody>
      </p:sp>
      <p:sp>
        <p:nvSpPr>
          <p:cNvPr id="11" name="Rectangle 3"/>
          <p:cNvSpPr txBox="1">
            <a:spLocks noChangeArrowheads="1"/>
          </p:cNvSpPr>
          <p:nvPr/>
        </p:nvSpPr>
        <p:spPr bwMode="auto">
          <a:xfrm>
            <a:off x="500892" y="3330157"/>
            <a:ext cx="8389937" cy="3220302"/>
          </a:xfrm>
          <a:prstGeom prst="rect">
            <a:avLst/>
          </a:prstGeom>
          <a:noFill/>
          <a:ln w="9525">
            <a:noFill/>
            <a:miter lim="800000"/>
            <a:headEnd/>
            <a:tailEnd/>
          </a:ln>
        </p:spPr>
        <p:txBody>
          <a:bodyPr anchor="ctr"/>
          <a:lstStyle/>
          <a:p>
            <a:r>
              <a:rPr lang="ru-RU" b="0" dirty="0"/>
              <a:t>С </a:t>
            </a:r>
            <a:r>
              <a:rPr lang="ru-RU" b="0" dirty="0" smtClean="0"/>
              <a:t>12.02.2020, со дня вступления </a:t>
            </a:r>
            <a:r>
              <a:rPr lang="ru-RU" b="0" dirty="0"/>
              <a:t>в силу Постановления Правительства РФ о признании утратившим силу пункта 1 Постановления Правительства РФ от 15.06.2009 N 477. </a:t>
            </a:r>
            <a:endParaRPr lang="ru-RU" b="0" dirty="0" smtClean="0"/>
          </a:p>
          <a:p>
            <a:endParaRPr lang="ru-RU" b="0" dirty="0"/>
          </a:p>
          <a:p>
            <a:r>
              <a:rPr lang="ru-RU" b="0" dirty="0" smtClean="0"/>
              <a:t>Постановление </a:t>
            </a:r>
            <a:r>
              <a:rPr lang="ru-RU" b="0" dirty="0"/>
              <a:t>Правительства РФ от 01.02.2020 N 71, признавшее утратившим силу пункт 1, вступило в силу по истечении 7 дней после дня официального опубликования (опубликовано на Официальном интернет-портале правовой информации http://www.pravo.gov.ru - 04.02.2020</a:t>
            </a:r>
            <a:r>
              <a:rPr lang="ru-RU" b="0" dirty="0" smtClean="0"/>
              <a:t>).</a:t>
            </a:r>
            <a:endParaRPr lang="ru-RU" b="0" dirty="0"/>
          </a:p>
        </p:txBody>
      </p:sp>
    </p:spTree>
    <p:extLst>
      <p:ext uri="{BB962C8B-B14F-4D97-AF65-F5344CB8AC3E}">
        <p14:creationId xmlns:p14="http://schemas.microsoft.com/office/powerpoint/2010/main" val="1993873150"/>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1" y="1052736"/>
            <a:ext cx="8338441" cy="5184576"/>
          </a:xfrm>
        </p:spPr>
        <p:txBody>
          <a:bodyPr>
            <a:noAutofit/>
          </a:bodyPr>
          <a:lstStyle/>
          <a:p>
            <a:pPr>
              <a:defRPr/>
            </a:pPr>
            <a:r>
              <a:rPr lang="ru-RU" sz="2400" dirty="0" smtClean="0"/>
              <a:t>В </a:t>
            </a:r>
            <a:r>
              <a:rPr lang="ru-RU" sz="2400" dirty="0"/>
              <a:t>правовых актах указываются полные официальные наименования органов государственной власти, органов местного самоуправления, должностей. </a:t>
            </a:r>
          </a:p>
          <a:p>
            <a:pPr>
              <a:defRPr/>
            </a:pPr>
            <a:r>
              <a:rPr lang="ru-RU" sz="2400" dirty="0"/>
              <a:t>Если в тексте необходимо указать наименование органов государственной власти, органов местного самоуправления и организаций неоднократно, то наименование этих органов и организаций дается в нормативном положении, где оно использовано впервые, при этом в скобках указывается сокращение, которым оно обозначается в последующем</a:t>
            </a:r>
            <a:r>
              <a:rPr lang="ru-RU" sz="2400" dirty="0" smtClean="0"/>
              <a:t>.</a:t>
            </a:r>
          </a:p>
          <a:p>
            <a:pPr>
              <a:defRPr/>
            </a:pPr>
            <a:r>
              <a:rPr lang="ru-RU" sz="2400" dirty="0" smtClean="0"/>
              <a:t>Пример</a:t>
            </a:r>
            <a:r>
              <a:rPr lang="ru-RU" sz="2400" dirty="0"/>
              <a:t>: Контрольно-счетная палата (далее – КСП).</a:t>
            </a:r>
          </a:p>
          <a:p>
            <a:endParaRPr lang="ru-RU" sz="2400" dirty="0"/>
          </a:p>
        </p:txBody>
      </p:sp>
    </p:spTree>
    <p:extLst>
      <p:ext uri="{BB962C8B-B14F-4D97-AF65-F5344CB8AC3E}">
        <p14:creationId xmlns:p14="http://schemas.microsoft.com/office/powerpoint/2010/main" val="30955845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249382" y="1052736"/>
            <a:ext cx="8894618" cy="5184576"/>
          </a:xfrm>
        </p:spPr>
        <p:txBody>
          <a:bodyPr>
            <a:noAutofit/>
          </a:bodyPr>
          <a:lstStyle/>
          <a:p>
            <a:pPr>
              <a:defRPr/>
            </a:pPr>
            <a:r>
              <a:rPr lang="ru-RU" sz="2000" b="1" i="1" dirty="0" smtClean="0"/>
              <a:t>Использование </a:t>
            </a:r>
            <a:r>
              <a:rPr lang="ru-RU" sz="2000" b="1" i="1" dirty="0"/>
              <a:t>ссылок на другие нормативные правовые акты</a:t>
            </a:r>
          </a:p>
          <a:p>
            <a:pPr>
              <a:defRPr/>
            </a:pPr>
            <a:r>
              <a:rPr lang="ru-RU" sz="2000" dirty="0" smtClean="0"/>
              <a:t>В </a:t>
            </a:r>
            <a:r>
              <a:rPr lang="ru-RU" sz="2000" dirty="0"/>
              <a:t>муниципальных </a:t>
            </a:r>
            <a:r>
              <a:rPr lang="ru-RU" sz="2000" dirty="0" smtClean="0"/>
              <a:t>правовых </a:t>
            </a:r>
            <a:r>
              <a:rPr lang="ru-RU" sz="2000" dirty="0"/>
              <a:t>актах </a:t>
            </a:r>
            <a:r>
              <a:rPr lang="ru-RU" sz="2000" dirty="0" smtClean="0"/>
              <a:t>должны </a:t>
            </a:r>
            <a:r>
              <a:rPr lang="ru-RU" sz="2000" dirty="0"/>
              <a:t>содержаться </a:t>
            </a:r>
            <a:r>
              <a:rPr lang="ru-RU" sz="2000" dirty="0" smtClean="0"/>
              <a:t>ссылки </a:t>
            </a:r>
            <a:r>
              <a:rPr lang="ru-RU" sz="2000" dirty="0"/>
              <a:t>на конкретные положения (статьи, пункты) законов </a:t>
            </a:r>
            <a:br>
              <a:rPr lang="ru-RU" sz="2000" dirty="0"/>
            </a:br>
            <a:r>
              <a:rPr lang="ru-RU" sz="2000" dirty="0"/>
              <a:t>и других вышестоящих по юридической силе правовых актов, на основании которых подготовлен акт (за исключением проектов нормативных правовых актов о признании полностью или частично утратившими силу нормативных правовых актов</a:t>
            </a:r>
            <a:r>
              <a:rPr lang="ru-RU" sz="2000" dirty="0" smtClean="0"/>
              <a:t>).</a:t>
            </a:r>
          </a:p>
          <a:p>
            <a:pPr>
              <a:defRPr/>
            </a:pPr>
            <a:r>
              <a:rPr lang="ru-RU" sz="2000" dirty="0" smtClean="0"/>
              <a:t>При </a:t>
            </a:r>
            <a:r>
              <a:rPr lang="ru-RU" sz="2000" dirty="0"/>
              <a:t>ссылке на другой нормативный правовой акт, его реквизиты указываются в следующей последовательности: вид акта, дата его подписания, регистрационный номер, заголовок</a:t>
            </a:r>
            <a:r>
              <a:rPr lang="ru-RU" sz="2000" dirty="0" smtClean="0"/>
              <a:t>.</a:t>
            </a:r>
          </a:p>
          <a:p>
            <a:pPr>
              <a:defRPr/>
            </a:pPr>
            <a:r>
              <a:rPr lang="ru-RU" sz="2000" dirty="0" smtClean="0"/>
              <a:t> </a:t>
            </a:r>
            <a:endParaRPr lang="ru-RU" sz="2000" dirty="0"/>
          </a:p>
          <a:p>
            <a:pPr>
              <a:defRPr/>
            </a:pPr>
            <a:r>
              <a:rPr lang="ru-RU" sz="2000" dirty="0" smtClean="0"/>
              <a:t>Наименования </a:t>
            </a:r>
            <a:r>
              <a:rPr lang="ru-RU" sz="2000" dirty="0"/>
              <a:t>конкретных федеральных законов и указов Президента Российской Федерации пишутся с прописной буквы, </a:t>
            </a:r>
            <a:r>
              <a:rPr lang="ru-RU" sz="2000" dirty="0" smtClean="0"/>
              <a:t>иных нормативных правовых актов </a:t>
            </a:r>
            <a:r>
              <a:rPr lang="ru-RU" sz="2000" dirty="0"/>
              <a:t>Российской Федерации и Архангельской области – со строчной буквы. </a:t>
            </a:r>
          </a:p>
          <a:p>
            <a:endParaRPr lang="ru-RU" sz="2400" dirty="0"/>
          </a:p>
        </p:txBody>
      </p:sp>
    </p:spTree>
    <p:extLst>
      <p:ext uri="{BB962C8B-B14F-4D97-AF65-F5344CB8AC3E}">
        <p14:creationId xmlns:p14="http://schemas.microsoft.com/office/powerpoint/2010/main" val="33336063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848872" cy="5184576"/>
          </a:xfrm>
        </p:spPr>
        <p:txBody>
          <a:bodyPr>
            <a:noAutofit/>
          </a:bodyPr>
          <a:lstStyle/>
          <a:p>
            <a:pPr>
              <a:defRPr/>
            </a:pPr>
            <a:r>
              <a:rPr lang="ru-RU" sz="2000" dirty="0"/>
              <a:t>Правильное </a:t>
            </a:r>
            <a:r>
              <a:rPr lang="ru-RU" sz="2000" dirty="0" smtClean="0"/>
              <a:t>оформление </a:t>
            </a:r>
            <a:r>
              <a:rPr lang="ru-RU" sz="2000" dirty="0"/>
              <a:t>ссылок на другие нормативные правовые акты</a:t>
            </a:r>
          </a:p>
          <a:p>
            <a:pPr>
              <a:defRPr/>
            </a:pPr>
            <a:endParaRPr lang="ru-RU" sz="2000" u="sng" dirty="0"/>
          </a:p>
          <a:p>
            <a:pPr>
              <a:defRPr/>
            </a:pPr>
            <a:r>
              <a:rPr lang="ru-RU" sz="2000" dirty="0"/>
              <a:t>В соответствии со статьями 3 и 6 Федерального закона от 3 апреля 2017 </a:t>
            </a:r>
            <a:r>
              <a:rPr lang="ru-RU" sz="2000" dirty="0" smtClean="0"/>
              <a:t>года </a:t>
            </a:r>
            <a:r>
              <a:rPr lang="ru-RU" sz="2000" dirty="0"/>
              <a:t>№ 64-ФЗ «О внесении изменений в отдельные законодательные акты Российской Федерации в целях совершенствования государственной политики в области противодействия коррупции</a:t>
            </a:r>
            <a:r>
              <a:rPr lang="ru-RU" sz="2000" dirty="0" smtClean="0"/>
              <a:t>»</a:t>
            </a:r>
            <a:endParaRPr lang="ru-RU" sz="2000" u="sng" dirty="0" smtClean="0"/>
          </a:p>
          <a:p>
            <a:pPr>
              <a:defRPr/>
            </a:pPr>
            <a:endParaRPr lang="ru-RU" sz="2000" u="sng" dirty="0"/>
          </a:p>
          <a:p>
            <a:pPr>
              <a:defRPr/>
            </a:pPr>
            <a:r>
              <a:rPr lang="ru-RU" sz="2000" dirty="0" smtClean="0"/>
              <a:t>  </a:t>
            </a:r>
            <a:r>
              <a:rPr lang="ru-RU" sz="2000" dirty="0"/>
              <a:t>В соответствии с областным законом от 26 ноября 2008 </a:t>
            </a:r>
            <a:r>
              <a:rPr lang="ru-RU" sz="2000" dirty="0" smtClean="0"/>
              <a:t>года</a:t>
            </a:r>
            <a:r>
              <a:rPr lang="ru-RU" sz="2000" dirty="0"/>
              <a:t> </a:t>
            </a:r>
            <a:r>
              <a:rPr lang="ru-RU" sz="2000" dirty="0" smtClean="0"/>
              <a:t>№ </a:t>
            </a:r>
            <a:r>
              <a:rPr lang="ru-RU" sz="2000" dirty="0"/>
              <a:t>626-31-ОЗ </a:t>
            </a:r>
            <a:r>
              <a:rPr lang="ru-RU" sz="2000" dirty="0" smtClean="0"/>
              <a:t>«О противодействии коррупции в Архангельской области» (если </a:t>
            </a:r>
            <a:r>
              <a:rPr lang="ru-RU" sz="2000" dirty="0"/>
              <a:t>ранее не было </a:t>
            </a:r>
            <a:r>
              <a:rPr lang="ru-RU" sz="2000" dirty="0" smtClean="0"/>
              <a:t>сокращения)</a:t>
            </a:r>
            <a:endParaRPr lang="ru-RU" sz="2000" dirty="0"/>
          </a:p>
          <a:p>
            <a:endParaRPr lang="ru-RU" sz="2400" dirty="0"/>
          </a:p>
        </p:txBody>
      </p:sp>
    </p:spTree>
    <p:extLst>
      <p:ext uri="{BB962C8B-B14F-4D97-AF65-F5344CB8AC3E}">
        <p14:creationId xmlns:p14="http://schemas.microsoft.com/office/powerpoint/2010/main" val="19112801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ChangeAspect="1"/>
          </p:cNvGraphicFramePr>
          <p:nvPr>
            <p:extLst>
              <p:ext uri="{D42A27DB-BD31-4B8C-83A1-F6EECF244321}">
                <p14:modId xmlns:p14="http://schemas.microsoft.com/office/powerpoint/2010/main" val="1964836795"/>
              </p:ext>
            </p:extLst>
          </p:nvPr>
        </p:nvGraphicFramePr>
        <p:xfrm>
          <a:off x="92075" y="92074"/>
          <a:ext cx="4380172" cy="6198584"/>
        </p:xfrm>
        <a:graphic>
          <a:graphicData uri="http://schemas.openxmlformats.org/presentationml/2006/ole">
            <mc:AlternateContent xmlns:mc="http://schemas.openxmlformats.org/markup-compatibility/2006">
              <mc:Choice xmlns:v="urn:schemas-microsoft-com:vml" Requires="v">
                <p:oleObj spid="_x0000_s5132"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92075" y="92074"/>
                        <a:ext cx="4380172" cy="6198584"/>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363888486"/>
              </p:ext>
            </p:extLst>
          </p:nvPr>
        </p:nvGraphicFramePr>
        <p:xfrm>
          <a:off x="4697297" y="-1"/>
          <a:ext cx="4446703" cy="6292736"/>
        </p:xfrm>
        <a:graphic>
          <a:graphicData uri="http://schemas.openxmlformats.org/presentationml/2006/ole">
            <mc:AlternateContent xmlns:mc="http://schemas.openxmlformats.org/markup-compatibility/2006">
              <mc:Choice xmlns:v="urn:schemas-microsoft-com:vml" Requires="v">
                <p:oleObj spid="_x0000_s5133" name="Acrobat Document" r:id="rId5" imgW="5667119" imgH="8019810" progId="AcroExch.Document.DC">
                  <p:embed/>
                </p:oleObj>
              </mc:Choice>
              <mc:Fallback>
                <p:oleObj name="Acrobat Document" r:id="rId5" imgW="5667119" imgH="8019810" progId="AcroExch.Document.DC">
                  <p:embed/>
                  <p:pic>
                    <p:nvPicPr>
                      <p:cNvPr id="0" name=""/>
                      <p:cNvPicPr/>
                      <p:nvPr/>
                    </p:nvPicPr>
                    <p:blipFill>
                      <a:blip r:embed="rId6"/>
                      <a:stretch>
                        <a:fillRect/>
                      </a:stretch>
                    </p:blipFill>
                    <p:spPr>
                      <a:xfrm>
                        <a:off x="4697297" y="-1"/>
                        <a:ext cx="4446703" cy="6292736"/>
                      </a:xfrm>
                      <a:prstGeom prst="rect">
                        <a:avLst/>
                      </a:prstGeom>
                    </p:spPr>
                  </p:pic>
                </p:oleObj>
              </mc:Fallback>
            </mc:AlternateContent>
          </a:graphicData>
        </a:graphic>
      </p:graphicFrame>
    </p:spTree>
    <p:extLst>
      <p:ext uri="{BB962C8B-B14F-4D97-AF65-F5344CB8AC3E}">
        <p14:creationId xmlns:p14="http://schemas.microsoft.com/office/powerpoint/2010/main" val="41718442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1" y="1052736"/>
            <a:ext cx="8413255" cy="5555882"/>
          </a:xfrm>
        </p:spPr>
        <p:txBody>
          <a:bodyPr>
            <a:noAutofit/>
          </a:bodyPr>
          <a:lstStyle/>
          <a:p>
            <a:pPr>
              <a:defRPr/>
            </a:pPr>
            <a:r>
              <a:rPr lang="ru-RU" sz="2000" dirty="0">
                <a:latin typeface="+mj-lt"/>
                <a:cs typeface="Arial" pitchFamily="34" charset="0"/>
              </a:rPr>
              <a:t>При ссылке на нормативные правовые акты не указываются внесенные в данные акты изменения. При применении нормативного правового акта подразумевается, что применяется его действующая редакция с учетом действующих в этот момент </a:t>
            </a:r>
            <a:r>
              <a:rPr lang="ru-RU" sz="2000" dirty="0" smtClean="0">
                <a:latin typeface="+mj-lt"/>
                <a:cs typeface="Arial" pitchFamily="34" charset="0"/>
              </a:rPr>
              <a:t>изменений.</a:t>
            </a:r>
            <a:endParaRPr lang="ru-RU" sz="2000" dirty="0">
              <a:latin typeface="+mj-lt"/>
              <a:cs typeface="Arial" pitchFamily="34" charset="0"/>
            </a:endParaRPr>
          </a:p>
          <a:p>
            <a:pPr>
              <a:defRPr/>
            </a:pPr>
            <a:endParaRPr lang="ru-RU" sz="2000" dirty="0" smtClean="0">
              <a:latin typeface="+mj-lt"/>
              <a:cs typeface="Arial" pitchFamily="34" charset="0"/>
            </a:endParaRPr>
          </a:p>
          <a:p>
            <a:pPr>
              <a:defRPr/>
            </a:pPr>
            <a:r>
              <a:rPr lang="ru-RU" sz="2000" dirty="0" smtClean="0">
                <a:latin typeface="+mj-lt"/>
                <a:cs typeface="Arial" pitchFamily="34" charset="0"/>
              </a:rPr>
              <a:t>правильно:</a:t>
            </a:r>
            <a:endParaRPr lang="ru-RU" sz="2000" dirty="0">
              <a:latin typeface="+mj-lt"/>
              <a:cs typeface="Arial" pitchFamily="34" charset="0"/>
            </a:endParaRPr>
          </a:p>
          <a:p>
            <a:pPr>
              <a:defRPr/>
            </a:pPr>
            <a:r>
              <a:rPr lang="ru-RU" sz="2000" dirty="0">
                <a:latin typeface="+mj-lt"/>
                <a:cs typeface="Arial" pitchFamily="34" charset="0"/>
              </a:rPr>
              <a:t>В соответствии с Федеральным законом от </a:t>
            </a:r>
            <a:r>
              <a:rPr lang="ru-RU" sz="2000" dirty="0" smtClean="0">
                <a:latin typeface="+mj-lt"/>
                <a:cs typeface="Arial" pitchFamily="34" charset="0"/>
              </a:rPr>
              <a:t>2 </a:t>
            </a:r>
            <a:r>
              <a:rPr lang="ru-RU" sz="2000" dirty="0">
                <a:latin typeface="+mj-lt"/>
                <a:cs typeface="Arial" pitchFamily="34" charset="0"/>
              </a:rPr>
              <a:t>марта 2007 года </a:t>
            </a:r>
            <a:br>
              <a:rPr lang="ru-RU" sz="2000" dirty="0">
                <a:latin typeface="+mj-lt"/>
                <a:cs typeface="Arial" pitchFamily="34" charset="0"/>
              </a:rPr>
            </a:br>
            <a:r>
              <a:rPr lang="ru-RU" sz="2000" dirty="0">
                <a:latin typeface="+mj-lt"/>
                <a:cs typeface="Arial" pitchFamily="34" charset="0"/>
              </a:rPr>
              <a:t>№ 25-ФЗ </a:t>
            </a:r>
            <a:r>
              <a:rPr lang="ru-RU" sz="2000" dirty="0" smtClean="0">
                <a:latin typeface="+mj-lt"/>
                <a:cs typeface="Arial" pitchFamily="34" charset="0"/>
              </a:rPr>
              <a:t>«О </a:t>
            </a:r>
            <a:r>
              <a:rPr lang="ru-RU" sz="2000" dirty="0">
                <a:latin typeface="+mj-lt"/>
                <a:cs typeface="Arial" pitchFamily="34" charset="0"/>
              </a:rPr>
              <a:t>муниципальной службе в Российской Федерации»</a:t>
            </a:r>
          </a:p>
          <a:p>
            <a:pPr>
              <a:defRPr/>
            </a:pPr>
            <a:endParaRPr lang="ru-RU" sz="2000" dirty="0">
              <a:latin typeface="+mj-lt"/>
              <a:cs typeface="Arial" pitchFamily="34" charset="0"/>
            </a:endParaRPr>
          </a:p>
          <a:p>
            <a:pPr>
              <a:defRPr/>
            </a:pPr>
            <a:r>
              <a:rPr lang="ru-RU" sz="2000" dirty="0">
                <a:latin typeface="+mj-lt"/>
                <a:cs typeface="Arial" pitchFamily="34" charset="0"/>
              </a:rPr>
              <a:t>не правильно:</a:t>
            </a:r>
          </a:p>
          <a:p>
            <a:pPr>
              <a:defRPr/>
            </a:pPr>
            <a:r>
              <a:rPr lang="ru-RU" sz="1800" dirty="0" smtClean="0">
                <a:latin typeface="+mj-lt"/>
                <a:cs typeface="Arial" pitchFamily="34" charset="0"/>
              </a:rPr>
              <a:t>В </a:t>
            </a:r>
            <a:r>
              <a:rPr lang="ru-RU" sz="1800" dirty="0">
                <a:latin typeface="+mj-lt"/>
                <a:cs typeface="Arial" pitchFamily="34" charset="0"/>
              </a:rPr>
              <a:t>соответствии с Федеральным законом от 02 марта 2007 года </a:t>
            </a:r>
            <a:br>
              <a:rPr lang="ru-RU" sz="1800" dirty="0">
                <a:latin typeface="+mj-lt"/>
                <a:cs typeface="Arial" pitchFamily="34" charset="0"/>
              </a:rPr>
            </a:br>
            <a:r>
              <a:rPr lang="ru-RU" sz="1800" dirty="0">
                <a:latin typeface="+mj-lt"/>
                <a:cs typeface="Arial" pitchFamily="34" charset="0"/>
              </a:rPr>
              <a:t>№ 25-ФЗ </a:t>
            </a:r>
            <a:r>
              <a:rPr lang="ru-RU" sz="1800" dirty="0" smtClean="0">
                <a:latin typeface="+mj-lt"/>
                <a:cs typeface="Arial" pitchFamily="34" charset="0"/>
              </a:rPr>
              <a:t>«О </a:t>
            </a:r>
            <a:r>
              <a:rPr lang="ru-RU" sz="1800" dirty="0">
                <a:latin typeface="+mj-lt"/>
                <a:cs typeface="Arial" pitchFamily="34" charset="0"/>
              </a:rPr>
              <a:t>муниципальной службе в Российской Федерации» </a:t>
            </a:r>
            <a:br>
              <a:rPr lang="ru-RU" sz="1800" dirty="0">
                <a:latin typeface="+mj-lt"/>
                <a:cs typeface="Arial" pitchFamily="34" charset="0"/>
              </a:rPr>
            </a:br>
            <a:r>
              <a:rPr lang="ru-RU" sz="1800" dirty="0">
                <a:latin typeface="+mj-lt"/>
                <a:cs typeface="Arial" pitchFamily="34" charset="0"/>
              </a:rPr>
              <a:t>(в редакции от 07 мая 2013 года) или</a:t>
            </a:r>
          </a:p>
          <a:p>
            <a:pPr>
              <a:defRPr/>
            </a:pPr>
            <a:r>
              <a:rPr lang="ru-RU" sz="1800" dirty="0">
                <a:latin typeface="+mj-lt"/>
                <a:cs typeface="Arial" pitchFamily="34" charset="0"/>
              </a:rPr>
              <a:t>В соответствии с Федеральным законом от 02 марта 2007 года </a:t>
            </a:r>
            <a:br>
              <a:rPr lang="ru-RU" sz="1800" dirty="0">
                <a:latin typeface="+mj-lt"/>
                <a:cs typeface="Arial" pitchFamily="34" charset="0"/>
              </a:rPr>
            </a:br>
            <a:r>
              <a:rPr lang="ru-RU" sz="1800" dirty="0">
                <a:latin typeface="+mj-lt"/>
                <a:cs typeface="Arial" pitchFamily="34" charset="0"/>
              </a:rPr>
              <a:t>№ 25-ФЗ </a:t>
            </a:r>
            <a:r>
              <a:rPr lang="ru-RU" sz="1800" dirty="0" smtClean="0">
                <a:latin typeface="+mj-lt"/>
                <a:cs typeface="Arial" pitchFamily="34" charset="0"/>
              </a:rPr>
              <a:t>«О </a:t>
            </a:r>
            <a:r>
              <a:rPr lang="ru-RU" sz="1800" dirty="0">
                <a:latin typeface="+mj-lt"/>
                <a:cs typeface="Arial" pitchFamily="34" charset="0"/>
              </a:rPr>
              <a:t>муниципальной службе в Российской Федерации» </a:t>
            </a:r>
            <a:br>
              <a:rPr lang="ru-RU" sz="1800" dirty="0">
                <a:latin typeface="+mj-lt"/>
                <a:cs typeface="Arial" pitchFamily="34" charset="0"/>
              </a:rPr>
            </a:br>
            <a:r>
              <a:rPr lang="ru-RU" sz="1800" dirty="0">
                <a:latin typeface="+mj-lt"/>
                <a:cs typeface="Arial" pitchFamily="34" charset="0"/>
              </a:rPr>
              <a:t>(в редакции Федерального закона № 99-ФЗ)</a:t>
            </a:r>
          </a:p>
          <a:p>
            <a:endParaRPr lang="ru-RU" sz="2800" dirty="0">
              <a:latin typeface="+mj-lt"/>
            </a:endParaRPr>
          </a:p>
        </p:txBody>
      </p:sp>
    </p:spTree>
    <p:extLst>
      <p:ext uri="{BB962C8B-B14F-4D97-AF65-F5344CB8AC3E}">
        <p14:creationId xmlns:p14="http://schemas.microsoft.com/office/powerpoint/2010/main" val="363742763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1" y="1052736"/>
            <a:ext cx="8346753" cy="5184576"/>
          </a:xfrm>
        </p:spPr>
        <p:txBody>
          <a:bodyPr>
            <a:noAutofit/>
          </a:bodyPr>
          <a:lstStyle/>
          <a:p>
            <a:pPr>
              <a:defRPr/>
            </a:pPr>
            <a:r>
              <a:rPr lang="ru-RU" sz="2000" dirty="0"/>
              <a:t>Указание ссылок на утратившие силу нормативные правовые акты недопустимо</a:t>
            </a:r>
          </a:p>
          <a:p>
            <a:endParaRPr lang="ru-RU" sz="1800" dirty="0" smtClean="0"/>
          </a:p>
          <a:p>
            <a:r>
              <a:rPr lang="ru-RU" sz="1800" dirty="0" smtClean="0"/>
              <a:t>Пример</a:t>
            </a:r>
            <a:r>
              <a:rPr lang="ru-RU" sz="1800" dirty="0"/>
              <a:t>: </a:t>
            </a:r>
            <a:r>
              <a:rPr lang="ru-RU" sz="1800" dirty="0" smtClean="0"/>
              <a:t/>
            </a:r>
            <a:br>
              <a:rPr lang="ru-RU" sz="1800" dirty="0" smtClean="0"/>
            </a:br>
            <a:r>
              <a:rPr lang="ru-RU" sz="1800" dirty="0" smtClean="0"/>
              <a:t>решение </a:t>
            </a:r>
            <a:r>
              <a:rPr lang="ru-RU" sz="1800" dirty="0"/>
              <a:t>муниципального Совета муниципального образования «Выйское» от 2 июня 2009 года № 18 «Об утверждении Положения о денежном содержании муниципальных служащих органа местного самоуправления муниципального образования «</a:t>
            </a:r>
            <a:r>
              <a:rPr lang="ru-RU" sz="1800" dirty="0" smtClean="0"/>
              <a:t>Выйское».</a:t>
            </a:r>
          </a:p>
          <a:p>
            <a:r>
              <a:rPr lang="ru-RU" sz="1800" dirty="0" smtClean="0"/>
              <a:t>Пунктом </a:t>
            </a:r>
            <a:r>
              <a:rPr lang="ru-RU" sz="1800" dirty="0"/>
              <a:t>1.1 Положения определено, что Положение разработано в соответствии с решением муниципального Совета муниципального образования «Выйское» от 27 марта 2008 года № 14 «Об утверждении Положения о порядке прохождения муниципальной службы в муниципальном образовании «Выйское».</a:t>
            </a:r>
          </a:p>
          <a:p>
            <a:r>
              <a:rPr lang="ru-RU" sz="1800" dirty="0" smtClean="0"/>
              <a:t>Вышеуказанное </a:t>
            </a:r>
            <a:r>
              <a:rPr lang="ru-RU" sz="1800" dirty="0"/>
              <a:t>решение было отменено решением муниципального </a:t>
            </a:r>
            <a:r>
              <a:rPr lang="ru-RU" sz="1800" dirty="0" smtClean="0"/>
              <a:t>Совета муниципального </a:t>
            </a:r>
            <a:r>
              <a:rPr lang="ru-RU" sz="1800" dirty="0"/>
              <a:t>образования «Выйское» от 2 июня 2009 года № 16 </a:t>
            </a:r>
            <a:r>
              <a:rPr lang="ru-RU" sz="1800" dirty="0" smtClean="0"/>
              <a:t>«</a:t>
            </a:r>
            <a:r>
              <a:rPr lang="ru-RU" sz="1800" dirty="0"/>
              <a:t>Об утверждении Положения о порядке прохождения муниципальной службы в муниципальном образовании «Выйское».</a:t>
            </a:r>
          </a:p>
          <a:p>
            <a:endParaRPr lang="ru-RU" sz="2800" dirty="0">
              <a:latin typeface="+mj-lt"/>
            </a:endParaRPr>
          </a:p>
        </p:txBody>
      </p:sp>
    </p:spTree>
    <p:extLst>
      <p:ext uri="{BB962C8B-B14F-4D97-AF65-F5344CB8AC3E}">
        <p14:creationId xmlns:p14="http://schemas.microsoft.com/office/powerpoint/2010/main" val="424131377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5"/>
            <a:ext cx="7848872" cy="5564195"/>
          </a:xfrm>
        </p:spPr>
        <p:txBody>
          <a:bodyPr>
            <a:noAutofit/>
          </a:bodyPr>
          <a:lstStyle/>
          <a:p>
            <a:pPr>
              <a:defRPr/>
            </a:pPr>
            <a:r>
              <a:rPr lang="ru-RU" sz="2000" b="1" i="1" dirty="0"/>
              <a:t>Деление муниципального нормативного правового акта</a:t>
            </a:r>
          </a:p>
          <a:p>
            <a:pPr>
              <a:defRPr/>
            </a:pPr>
            <a:r>
              <a:rPr lang="ru-RU" sz="2000" b="1" i="1" dirty="0"/>
              <a:t>на структурные </a:t>
            </a:r>
            <a:r>
              <a:rPr lang="ru-RU" sz="2000" b="1" i="1" dirty="0" smtClean="0"/>
              <a:t>единицы</a:t>
            </a:r>
            <a:r>
              <a:rPr lang="ru-RU" sz="2000" i="1" dirty="0" smtClean="0"/>
              <a:t>.</a:t>
            </a:r>
            <a:endParaRPr lang="ru-RU" sz="2000" i="1" dirty="0"/>
          </a:p>
          <a:p>
            <a:pPr>
              <a:defRPr/>
            </a:pPr>
            <a:r>
              <a:rPr lang="ru-RU" sz="2000" dirty="0" smtClean="0"/>
              <a:t>Текст </a:t>
            </a:r>
            <a:r>
              <a:rPr lang="ru-RU" sz="2000" dirty="0"/>
              <a:t>муниципального нормативного правового акта характеризуется определенной последовательностью изложения материала, что проявляется в обязательном его структурировании. </a:t>
            </a:r>
          </a:p>
          <a:p>
            <a:pPr>
              <a:defRPr/>
            </a:pPr>
            <a:r>
              <a:rPr lang="ru-RU" sz="2000" dirty="0" smtClean="0"/>
              <a:t>Если </a:t>
            </a:r>
            <a:r>
              <a:rPr lang="ru-RU" sz="2000" dirty="0"/>
              <a:t>структура муниципального нормативного правового акта предусматривает в нем разделы, подразделы</a:t>
            </a:r>
            <a:r>
              <a:rPr lang="ru-RU" sz="2000" dirty="0" smtClean="0"/>
              <a:t>, главы, </a:t>
            </a:r>
            <a:r>
              <a:rPr lang="ru-RU" sz="2000" dirty="0"/>
              <a:t>пункты, подпункты, абзацы, то эта схема должна выдерживаться на протяжении всего документа.</a:t>
            </a:r>
          </a:p>
          <a:p>
            <a:pPr>
              <a:defRPr/>
            </a:pPr>
            <a:r>
              <a:rPr lang="ru-RU" sz="2000" dirty="0" smtClean="0"/>
              <a:t>Употребляются </a:t>
            </a:r>
            <a:r>
              <a:rPr lang="ru-RU" sz="2000" dirty="0"/>
              <a:t>следующие структурные единицы муниципального нормативного правового акта по нисходящей: раздел, подраздел</a:t>
            </a:r>
            <a:r>
              <a:rPr lang="ru-RU" sz="2000" dirty="0" smtClean="0"/>
              <a:t>, глава, </a:t>
            </a:r>
            <a:r>
              <a:rPr lang="ru-RU" sz="2000" dirty="0"/>
              <a:t>пункт, подпункт, абзац.</a:t>
            </a:r>
          </a:p>
          <a:p>
            <a:pPr>
              <a:defRPr/>
            </a:pPr>
            <a:r>
              <a:rPr lang="ru-RU" sz="2000" dirty="0"/>
              <a:t>Структурные единицы муниципального нормативного правового акта не могут иметь преамбулу.</a:t>
            </a:r>
          </a:p>
          <a:p>
            <a:endParaRPr lang="ru-RU" sz="2800" dirty="0">
              <a:latin typeface="+mj-lt"/>
            </a:endParaRPr>
          </a:p>
        </p:txBody>
      </p:sp>
    </p:spTree>
    <p:extLst>
      <p:ext uri="{BB962C8B-B14F-4D97-AF65-F5344CB8AC3E}">
        <p14:creationId xmlns:p14="http://schemas.microsoft.com/office/powerpoint/2010/main" val="246250728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848872" cy="5184576"/>
          </a:xfrm>
        </p:spPr>
        <p:txBody>
          <a:bodyPr>
            <a:noAutofit/>
          </a:bodyPr>
          <a:lstStyle/>
          <a:p>
            <a:pPr>
              <a:defRPr/>
            </a:pPr>
            <a:r>
              <a:rPr lang="ru-RU" sz="2000" b="1" i="1" dirty="0"/>
              <a:t>Действие муниципальных нормативных правовых </a:t>
            </a:r>
            <a:r>
              <a:rPr lang="ru-RU" sz="2000" b="1" i="1" dirty="0" smtClean="0"/>
              <a:t>актов.</a:t>
            </a:r>
          </a:p>
          <a:p>
            <a:pPr>
              <a:defRPr/>
            </a:pPr>
            <a:endParaRPr lang="ru-RU" sz="2000" b="1" i="1" dirty="0"/>
          </a:p>
          <a:p>
            <a:pPr>
              <a:defRPr/>
            </a:pPr>
            <a:r>
              <a:rPr lang="ru-RU" sz="2000" dirty="0"/>
              <a:t> </a:t>
            </a:r>
            <a:r>
              <a:rPr lang="ru-RU" sz="2000" dirty="0" smtClean="0"/>
              <a:t>Муниципальный </a:t>
            </a:r>
            <a:r>
              <a:rPr lang="ru-RU" sz="2000" dirty="0"/>
              <a:t>нормативный правовой акт должен содержать условия и порядок вступления его в силу. </a:t>
            </a:r>
          </a:p>
          <a:p>
            <a:pPr>
              <a:spcAft>
                <a:spcPts val="600"/>
              </a:spcAft>
              <a:defRPr/>
            </a:pPr>
            <a:r>
              <a:rPr lang="ru-RU" sz="2000" dirty="0" smtClean="0"/>
              <a:t>Муниципальный </a:t>
            </a:r>
            <a:r>
              <a:rPr lang="ru-RU" sz="2000" dirty="0"/>
              <a:t>нормативный правовой акт действует бессрочно или в течение срока, установленного самим актом. </a:t>
            </a:r>
          </a:p>
          <a:p>
            <a:pPr>
              <a:defRPr/>
            </a:pPr>
            <a:r>
              <a:rPr lang="ru-RU" sz="2000" dirty="0" smtClean="0"/>
              <a:t>В </a:t>
            </a:r>
            <a:r>
              <a:rPr lang="ru-RU" sz="2000" dirty="0"/>
              <a:t>уставе муниципального </a:t>
            </a:r>
            <a:r>
              <a:rPr lang="ru-RU" sz="2000" dirty="0" smtClean="0"/>
              <a:t>образования </a:t>
            </a:r>
            <a:r>
              <a:rPr lang="ru-RU" sz="2000" dirty="0"/>
              <a:t>может быть установлен общий срок вступления в силу муниципального правового акта по умолчанию (например, через 10 дней после опубликования для нормативных актов и со дня подписания – для ненормативных актов), а также содержаться положение о том, что самим муниципальным правовым актом может быть установлен иной порядок его вступления в силу. </a:t>
            </a:r>
          </a:p>
          <a:p>
            <a:endParaRPr lang="ru-RU" sz="2800" dirty="0">
              <a:latin typeface="+mj-lt"/>
            </a:endParaRPr>
          </a:p>
        </p:txBody>
      </p:sp>
    </p:spTree>
    <p:extLst>
      <p:ext uri="{BB962C8B-B14F-4D97-AF65-F5344CB8AC3E}">
        <p14:creationId xmlns:p14="http://schemas.microsoft.com/office/powerpoint/2010/main" val="334247003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8496944" cy="5184576"/>
          </a:xfrm>
        </p:spPr>
        <p:txBody>
          <a:bodyPr>
            <a:noAutofit/>
          </a:bodyPr>
          <a:lstStyle/>
          <a:p>
            <a:pPr>
              <a:defRPr/>
            </a:pPr>
            <a:r>
              <a:rPr lang="ru-RU" sz="2000" dirty="0"/>
              <a:t>Оформление структурной единицы текста муниципального нормативного правового акта о вступлении в силу</a:t>
            </a:r>
          </a:p>
          <a:p>
            <a:pPr>
              <a:defRPr/>
            </a:pPr>
            <a:r>
              <a:rPr lang="ru-RU" sz="2000" dirty="0" smtClean="0"/>
              <a:t>Муниципальный </a:t>
            </a:r>
            <a:r>
              <a:rPr lang="ru-RU" sz="2000" dirty="0"/>
              <a:t>нормативный правовой акт может вступить в силу: </a:t>
            </a:r>
          </a:p>
          <a:p>
            <a:pPr>
              <a:defRPr/>
            </a:pPr>
            <a:r>
              <a:rPr lang="ru-RU" sz="2000" dirty="0"/>
              <a:t>1) со дня подписания;</a:t>
            </a:r>
          </a:p>
          <a:p>
            <a:pPr>
              <a:defRPr/>
            </a:pPr>
            <a:r>
              <a:rPr lang="ru-RU" sz="2000" dirty="0"/>
              <a:t>2) со дня официального опубликования (обнародования);</a:t>
            </a:r>
          </a:p>
          <a:p>
            <a:pPr>
              <a:defRPr/>
            </a:pPr>
            <a:r>
              <a:rPr lang="ru-RU" sz="2000" dirty="0"/>
              <a:t>3) с определенной календарной даты;</a:t>
            </a:r>
          </a:p>
          <a:p>
            <a:pPr>
              <a:defRPr/>
            </a:pPr>
            <a:r>
              <a:rPr lang="ru-RU" sz="2000" dirty="0"/>
              <a:t>4) по истечении определенного времени со дня подписания, опубликования (обнародования).</a:t>
            </a:r>
          </a:p>
          <a:p>
            <a:pPr>
              <a:defRPr/>
            </a:pPr>
            <a:r>
              <a:rPr lang="ru-RU" sz="2000" dirty="0"/>
              <a:t>Муниципальный нормативный правовой акт вступает в силу </a:t>
            </a:r>
            <a:br>
              <a:rPr lang="ru-RU" sz="2000" dirty="0"/>
            </a:br>
            <a:r>
              <a:rPr lang="ru-RU" sz="2000" dirty="0"/>
              <a:t>с определенного дня, а не момента.</a:t>
            </a:r>
          </a:p>
          <a:p>
            <a:pPr>
              <a:defRPr/>
            </a:pPr>
            <a:r>
              <a:rPr lang="ru-RU" sz="2000" dirty="0"/>
              <a:t>В случае необходимости придания муниципальным нормативным правовым актам обратной силы используется формулировка «и распространяется на правоотношения, возникшие с ...».</a:t>
            </a:r>
          </a:p>
          <a:p>
            <a:pPr>
              <a:defRPr/>
            </a:pPr>
            <a:r>
              <a:rPr lang="ru-RU" sz="2000" dirty="0"/>
              <a:t>При указании в муниципальном нормативном правовом акте определенной даты сокращения не допускаются.</a:t>
            </a:r>
          </a:p>
          <a:p>
            <a:endParaRPr lang="ru-RU" sz="2800" dirty="0">
              <a:latin typeface="+mj-lt"/>
            </a:endParaRPr>
          </a:p>
        </p:txBody>
      </p:sp>
    </p:spTree>
    <p:extLst>
      <p:ext uri="{BB962C8B-B14F-4D97-AF65-F5344CB8AC3E}">
        <p14:creationId xmlns:p14="http://schemas.microsoft.com/office/powerpoint/2010/main" val="182416096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107505" y="1052736"/>
            <a:ext cx="8703986" cy="5805264"/>
          </a:xfrm>
        </p:spPr>
        <p:txBody>
          <a:bodyPr>
            <a:noAutofit/>
          </a:bodyPr>
          <a:lstStyle/>
          <a:p>
            <a:pPr>
              <a:defRPr/>
            </a:pPr>
            <a:r>
              <a:rPr lang="ru-RU" sz="2000" dirty="0"/>
              <a:t>Если муниципальный акт содержит положения о его официальном опубликовании, то рекомендуется указывать наименование официального печатного периодического издания, распространяемого в соответствующем муниципальном образовании. В случае опубликования муниципального акта в сетевом издании или на информационных ресурсах в сети интернет, не являющихся сетевым изданием, рекомендуется указать наименование официального сетевого издания и доменное имя соответствующего сайта в сети интернет или доменное имя информационного ресурса сети интернет, не являющимся сетевым </a:t>
            </a:r>
            <a:r>
              <a:rPr lang="ru-RU" sz="2000" dirty="0" smtClean="0"/>
              <a:t>изданием.</a:t>
            </a:r>
            <a:endParaRPr lang="ru-RU" sz="2000" dirty="0"/>
          </a:p>
          <a:p>
            <a:pPr>
              <a:defRPr/>
            </a:pPr>
            <a:r>
              <a:rPr lang="ru-RU" sz="1800" i="1" dirty="0" smtClean="0"/>
              <a:t>Пример: </a:t>
            </a:r>
            <a:endParaRPr lang="ru-RU" sz="1800" i="1" dirty="0"/>
          </a:p>
          <a:p>
            <a:pPr>
              <a:defRPr/>
            </a:pPr>
            <a:r>
              <a:rPr lang="ru-RU" sz="1800" i="1" dirty="0" smtClean="0"/>
              <a:t>Настоящее </a:t>
            </a:r>
            <a:r>
              <a:rPr lang="ru-RU" sz="1800" i="1" dirty="0"/>
              <a:t>решение опубликовать в газете «Ведомости муниципального образования «Приводинское», на официальном сайте администрации муниципального образования «Приводинское» в информационно-телекоммуникационной сети «Интернет</a:t>
            </a:r>
            <a:r>
              <a:rPr lang="ru-RU" sz="1800" i="1" dirty="0" smtClean="0"/>
              <a:t>».</a:t>
            </a:r>
            <a:endParaRPr lang="ru-RU" sz="1800" i="1" dirty="0"/>
          </a:p>
          <a:p>
            <a:pPr>
              <a:defRPr/>
            </a:pPr>
            <a:r>
              <a:rPr lang="ru-RU" sz="1800" i="1" dirty="0" smtClean="0">
                <a:solidFill>
                  <a:srgbClr val="FF0000"/>
                </a:solidFill>
              </a:rPr>
              <a:t>Настоящее </a:t>
            </a:r>
            <a:r>
              <a:rPr lang="ru-RU" sz="1800" i="1" dirty="0">
                <a:solidFill>
                  <a:srgbClr val="FF0000"/>
                </a:solidFill>
              </a:rPr>
              <a:t>решение вступает в силу </a:t>
            </a:r>
            <a:r>
              <a:rPr lang="ru-RU" sz="1800" i="1" dirty="0" smtClean="0">
                <a:solidFill>
                  <a:srgbClr val="FF0000"/>
                </a:solidFill>
              </a:rPr>
              <a:t>со дня его официального </a:t>
            </a:r>
            <a:r>
              <a:rPr lang="ru-RU" sz="1800" i="1" dirty="0">
                <a:solidFill>
                  <a:srgbClr val="FF0000"/>
                </a:solidFill>
              </a:rPr>
              <a:t>опубликования.</a:t>
            </a:r>
          </a:p>
          <a:p>
            <a:endParaRPr lang="ru-RU" sz="2800" dirty="0">
              <a:latin typeface="+mj-lt"/>
            </a:endParaRPr>
          </a:p>
        </p:txBody>
      </p:sp>
    </p:spTree>
    <p:extLst>
      <p:ext uri="{BB962C8B-B14F-4D97-AF65-F5344CB8AC3E}">
        <p14:creationId xmlns:p14="http://schemas.microsoft.com/office/powerpoint/2010/main" val="27755591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60388" y="571501"/>
            <a:ext cx="8389937" cy="2466062"/>
          </a:xfrm>
          <a:prstGeom prst="rect">
            <a:avLst/>
          </a:prstGeom>
          <a:noFill/>
          <a:ln w="9525">
            <a:noFill/>
            <a:miter lim="800000"/>
            <a:headEnd/>
            <a:tailEnd/>
          </a:ln>
        </p:spPr>
        <p:txBody>
          <a:bodyPr anchor="ctr"/>
          <a:lstStyle/>
          <a:p>
            <a:pPr algn="just"/>
            <a:r>
              <a:rPr lang="ru-RU" sz="1600" dirty="0" smtClean="0">
                <a:latin typeface="+mj-lt"/>
              </a:rPr>
              <a:t>Под правилами юридической техники понимается совокупность приемов, методов, средств, используемых в процессе подготовки муниципальных актов.</a:t>
            </a:r>
            <a:endParaRPr lang="ru-RU" sz="1600" dirty="0" smtClean="0">
              <a:latin typeface="+mj-lt"/>
              <a:ea typeface="Times New Roman"/>
              <a:cs typeface="Calibri"/>
            </a:endParaRPr>
          </a:p>
          <a:p>
            <a:r>
              <a:rPr lang="ru-RU" sz="1600" b="0" dirty="0" smtClean="0"/>
              <a:t>    </a:t>
            </a:r>
          </a:p>
          <a:p>
            <a:pPr algn="just"/>
            <a:r>
              <a:rPr lang="ru-RU" sz="1600" dirty="0" smtClean="0"/>
              <a:t>     Муниципальный </a:t>
            </a:r>
            <a:r>
              <a:rPr lang="ru-RU" sz="1600" dirty="0"/>
              <a:t>акт </a:t>
            </a:r>
            <a:r>
              <a:rPr lang="ru-RU" sz="1600" dirty="0" smtClean="0"/>
              <a:t>должен </a:t>
            </a:r>
            <a:r>
              <a:rPr lang="ru-RU" sz="1600" dirty="0"/>
              <a:t>соответствовать требованиям, предъявляемым </a:t>
            </a:r>
            <a:r>
              <a:rPr lang="ru-RU" sz="1600" dirty="0" smtClean="0"/>
              <a:t>к его </a:t>
            </a:r>
            <a:r>
              <a:rPr lang="ru-RU" sz="1600" dirty="0">
                <a:solidFill>
                  <a:srgbClr val="FF0000"/>
                </a:solidFill>
              </a:rPr>
              <a:t>форме</a:t>
            </a:r>
            <a:r>
              <a:rPr lang="ru-RU" sz="1600" dirty="0"/>
              <a:t> </a:t>
            </a:r>
            <a:r>
              <a:rPr lang="ru-RU" sz="1600" dirty="0" smtClean="0"/>
              <a:t>и </a:t>
            </a:r>
            <a:r>
              <a:rPr lang="ru-RU" sz="1600" dirty="0" smtClean="0">
                <a:solidFill>
                  <a:srgbClr val="FF0000"/>
                </a:solidFill>
              </a:rPr>
              <a:t>содержанию</a:t>
            </a:r>
            <a:r>
              <a:rPr lang="ru-RU" sz="1600" dirty="0" smtClean="0"/>
              <a:t>. </a:t>
            </a:r>
          </a:p>
          <a:p>
            <a:pPr algn="just"/>
            <a:r>
              <a:rPr lang="ru-RU" sz="1600" dirty="0"/>
              <a:t> </a:t>
            </a:r>
            <a:r>
              <a:rPr lang="ru-RU" sz="1600" dirty="0" smtClean="0"/>
              <a:t>    </a:t>
            </a:r>
            <a:endParaRPr lang="ru-RU" sz="1600" dirty="0"/>
          </a:p>
          <a:p>
            <a:pPr algn="just"/>
            <a:r>
              <a:rPr lang="ru-RU" sz="1600" dirty="0" smtClean="0"/>
              <a:t>Различают </a:t>
            </a:r>
            <a:r>
              <a:rPr lang="ru-RU" sz="1600" dirty="0"/>
              <a:t>внутреннюю и внешнюю форму </a:t>
            </a:r>
            <a:r>
              <a:rPr lang="ru-RU" sz="1600" dirty="0" smtClean="0"/>
              <a:t>муниципального акта.</a:t>
            </a:r>
          </a:p>
          <a:p>
            <a:pPr algn="just"/>
            <a:endParaRPr lang="en-US" sz="1600" dirty="0" smtClean="0">
              <a:latin typeface="Times New Roman"/>
              <a:ea typeface="Times New Roman"/>
              <a:cs typeface="Calibri"/>
            </a:endParaRPr>
          </a:p>
          <a:p>
            <a:pPr algn="ctr"/>
            <a:r>
              <a:rPr lang="ru-RU" sz="1600" dirty="0" smtClean="0">
                <a:latin typeface="Times New Roman"/>
                <a:ea typeface="Times New Roman"/>
                <a:cs typeface="Calibri"/>
              </a:rPr>
              <a:t>    </a:t>
            </a:r>
            <a:r>
              <a:rPr lang="ru-RU" sz="1600" dirty="0" smtClean="0">
                <a:solidFill>
                  <a:schemeClr val="accent3">
                    <a:lumMod val="75000"/>
                  </a:schemeClr>
                </a:solidFill>
                <a:latin typeface="+mn-lt"/>
              </a:rPr>
              <a:t>ОФИЦИАЛЬНЫЙ ТЕКСТ МУНИЦИПАЛЬНОГО АКТА </a:t>
            </a:r>
          </a:p>
          <a:p>
            <a:pPr algn="ctr"/>
            <a:r>
              <a:rPr lang="ru-RU" sz="1600" dirty="0" smtClean="0">
                <a:solidFill>
                  <a:schemeClr val="accent3">
                    <a:lumMod val="75000"/>
                  </a:schemeClr>
                </a:solidFill>
                <a:latin typeface="+mn-lt"/>
              </a:rPr>
              <a:t>ИМЕЕТ СЛЕДУЮЩИЕ РЕКВИЗИТЫ:</a:t>
            </a:r>
            <a:endParaRPr lang="ru-RU" sz="1600" dirty="0">
              <a:latin typeface="+mn-lt"/>
            </a:endParaRPr>
          </a:p>
        </p:txBody>
      </p:sp>
      <p:sp>
        <p:nvSpPr>
          <p:cNvPr id="8" name="Rectangle 3"/>
          <p:cNvSpPr txBox="1">
            <a:spLocks noChangeArrowheads="1"/>
          </p:cNvSpPr>
          <p:nvPr/>
        </p:nvSpPr>
        <p:spPr bwMode="auto">
          <a:xfrm>
            <a:off x="781647" y="3172066"/>
            <a:ext cx="7331575" cy="361803"/>
          </a:xfrm>
          <a:prstGeom prst="rect">
            <a:avLst/>
          </a:prstGeom>
          <a:noFill/>
          <a:ln w="9525">
            <a:noFill/>
            <a:miter lim="800000"/>
            <a:headEnd/>
            <a:tailEnd/>
          </a:ln>
        </p:spPr>
        <p:txBody>
          <a:bodyPr anchor="ctr"/>
          <a:lstStyle/>
          <a:p>
            <a:r>
              <a:rPr lang="ru-RU" sz="1400" b="0" dirty="0">
                <a:latin typeface="+mn-lt"/>
              </a:rPr>
              <a:t>официальные символы муниципального </a:t>
            </a:r>
            <a:r>
              <a:rPr lang="ru-RU" sz="1400" b="0" dirty="0" smtClean="0">
                <a:latin typeface="+mn-lt"/>
              </a:rPr>
              <a:t>образования </a:t>
            </a:r>
            <a:r>
              <a:rPr lang="ru-RU" sz="1400" b="0" dirty="0"/>
              <a:t>(герб, эмблема при их наличии)</a:t>
            </a:r>
            <a:r>
              <a:rPr lang="ru-RU" sz="1400" b="0" dirty="0" smtClean="0">
                <a:latin typeface="+mn-lt"/>
              </a:rPr>
              <a:t>;</a:t>
            </a:r>
            <a:endParaRPr lang="ru-RU" sz="1400" b="0" dirty="0">
              <a:latin typeface="+mn-lt"/>
            </a:endParaRPr>
          </a:p>
        </p:txBody>
      </p:sp>
      <p:sp>
        <p:nvSpPr>
          <p:cNvPr id="10" name="Rectangle 3"/>
          <p:cNvSpPr txBox="1">
            <a:spLocks noChangeArrowheads="1"/>
          </p:cNvSpPr>
          <p:nvPr/>
        </p:nvSpPr>
        <p:spPr bwMode="auto">
          <a:xfrm>
            <a:off x="781647" y="3607921"/>
            <a:ext cx="7774377" cy="399229"/>
          </a:xfrm>
          <a:prstGeom prst="rect">
            <a:avLst/>
          </a:prstGeom>
          <a:noFill/>
          <a:ln w="9525">
            <a:noFill/>
            <a:miter lim="800000"/>
            <a:headEnd/>
            <a:tailEnd/>
          </a:ln>
        </p:spPr>
        <p:txBody>
          <a:bodyPr anchor="ctr"/>
          <a:lstStyle/>
          <a:p>
            <a:r>
              <a:rPr lang="ru-RU" sz="1400" b="0" dirty="0"/>
              <a:t>полное наименование органа (должностного лица) местного </a:t>
            </a:r>
            <a:r>
              <a:rPr lang="ru-RU" sz="1400" b="0" dirty="0" smtClean="0"/>
              <a:t>самоуправления, принявшего </a:t>
            </a:r>
            <a:r>
              <a:rPr lang="ru-RU" sz="1400" b="0" dirty="0"/>
              <a:t>(издавшего) документ;</a:t>
            </a:r>
          </a:p>
        </p:txBody>
      </p:sp>
      <p:sp>
        <p:nvSpPr>
          <p:cNvPr id="11" name="Rectangle 3"/>
          <p:cNvSpPr txBox="1">
            <a:spLocks noChangeArrowheads="1"/>
          </p:cNvSpPr>
          <p:nvPr/>
        </p:nvSpPr>
        <p:spPr bwMode="auto">
          <a:xfrm>
            <a:off x="781646" y="4065116"/>
            <a:ext cx="6101773" cy="257087"/>
          </a:xfrm>
          <a:prstGeom prst="rect">
            <a:avLst/>
          </a:prstGeom>
          <a:noFill/>
          <a:ln w="9525">
            <a:noFill/>
            <a:miter lim="800000"/>
            <a:headEnd/>
            <a:tailEnd/>
          </a:ln>
        </p:spPr>
        <p:txBody>
          <a:bodyPr anchor="ctr"/>
          <a:lstStyle/>
          <a:p>
            <a:r>
              <a:rPr lang="ru-RU" sz="1400" b="0" dirty="0"/>
              <a:t>наименование вида акта;</a:t>
            </a:r>
          </a:p>
        </p:txBody>
      </p:sp>
      <p:sp>
        <p:nvSpPr>
          <p:cNvPr id="12" name="Rectangle 3"/>
          <p:cNvSpPr txBox="1">
            <a:spLocks noChangeArrowheads="1"/>
          </p:cNvSpPr>
          <p:nvPr/>
        </p:nvSpPr>
        <p:spPr bwMode="auto">
          <a:xfrm>
            <a:off x="781646" y="4329986"/>
            <a:ext cx="6101773" cy="257087"/>
          </a:xfrm>
          <a:prstGeom prst="rect">
            <a:avLst/>
          </a:prstGeom>
          <a:noFill/>
          <a:ln w="9525">
            <a:noFill/>
            <a:miter lim="800000"/>
            <a:headEnd/>
            <a:tailEnd/>
          </a:ln>
        </p:spPr>
        <p:txBody>
          <a:bodyPr anchor="ctr"/>
          <a:lstStyle/>
          <a:p>
            <a:r>
              <a:rPr lang="ru-RU" sz="1400" b="0" dirty="0"/>
              <a:t>дата и номер принятия (подписания, издания);</a:t>
            </a:r>
          </a:p>
        </p:txBody>
      </p:sp>
      <p:sp>
        <p:nvSpPr>
          <p:cNvPr id="13" name="Rectangle 3"/>
          <p:cNvSpPr txBox="1">
            <a:spLocks noChangeArrowheads="1"/>
          </p:cNvSpPr>
          <p:nvPr/>
        </p:nvSpPr>
        <p:spPr bwMode="auto">
          <a:xfrm>
            <a:off x="781646" y="4610399"/>
            <a:ext cx="7896840" cy="257087"/>
          </a:xfrm>
          <a:prstGeom prst="rect">
            <a:avLst/>
          </a:prstGeom>
          <a:noFill/>
          <a:ln w="9525">
            <a:noFill/>
            <a:miter lim="800000"/>
            <a:headEnd/>
            <a:tailEnd/>
          </a:ln>
        </p:spPr>
        <p:txBody>
          <a:bodyPr anchor="ctr"/>
          <a:lstStyle/>
          <a:p>
            <a:r>
              <a:rPr lang="ru-RU" sz="1400" b="0" dirty="0"/>
              <a:t>место нахождения органа местного самоуправления, принявшего муниципальный акт;</a:t>
            </a:r>
          </a:p>
        </p:txBody>
      </p:sp>
      <p:sp>
        <p:nvSpPr>
          <p:cNvPr id="14" name="Rectangle 3"/>
          <p:cNvSpPr txBox="1">
            <a:spLocks noChangeArrowheads="1"/>
          </p:cNvSpPr>
          <p:nvPr/>
        </p:nvSpPr>
        <p:spPr bwMode="auto">
          <a:xfrm>
            <a:off x="781646" y="4894852"/>
            <a:ext cx="7896840" cy="257087"/>
          </a:xfrm>
          <a:prstGeom prst="rect">
            <a:avLst/>
          </a:prstGeom>
          <a:noFill/>
          <a:ln w="9525">
            <a:noFill/>
            <a:miter lim="800000"/>
            <a:headEnd/>
            <a:tailEnd/>
          </a:ln>
        </p:spPr>
        <p:txBody>
          <a:bodyPr anchor="ctr"/>
          <a:lstStyle/>
          <a:p>
            <a:r>
              <a:rPr lang="ru-RU" sz="1400" b="0" dirty="0"/>
              <a:t>наименование акта, отражающее предмет правового </a:t>
            </a:r>
            <a:r>
              <a:rPr lang="ru-RU" sz="1400" b="0" dirty="0" smtClean="0"/>
              <a:t>регулирования</a:t>
            </a:r>
            <a:endParaRPr lang="ru-RU" sz="1400" b="0" dirty="0"/>
          </a:p>
        </p:txBody>
      </p:sp>
      <p:sp>
        <p:nvSpPr>
          <p:cNvPr id="15" name="Rectangle 3"/>
          <p:cNvSpPr txBox="1">
            <a:spLocks noChangeArrowheads="1"/>
          </p:cNvSpPr>
          <p:nvPr/>
        </p:nvSpPr>
        <p:spPr bwMode="auto">
          <a:xfrm>
            <a:off x="659184" y="5359573"/>
            <a:ext cx="7896840" cy="861984"/>
          </a:xfrm>
          <a:prstGeom prst="rect">
            <a:avLst/>
          </a:prstGeom>
          <a:noFill/>
          <a:ln w="9525">
            <a:noFill/>
            <a:miter lim="800000"/>
            <a:headEnd/>
            <a:tailEnd/>
          </a:ln>
        </p:spPr>
        <p:txBody>
          <a:bodyPr anchor="ctr"/>
          <a:lstStyle/>
          <a:p>
            <a:pPr algn="just"/>
            <a:r>
              <a:rPr lang="ru-RU" sz="1400" dirty="0"/>
              <a:t>В конце текста правового акта указываются следующие реквизиты: наименование должности, фамилия, инициалы и подпись лица, уполномоченного на подписание соответствующего правового акта.</a:t>
            </a:r>
            <a:endParaRPr lang="ru-RU" sz="1400" dirty="0">
              <a:ea typeface="Times New Roman"/>
              <a:cs typeface="Calibri"/>
            </a:endParaRPr>
          </a:p>
        </p:txBody>
      </p:sp>
      <p:sp>
        <p:nvSpPr>
          <p:cNvPr id="4" name="Блок-схема: узел 3"/>
          <p:cNvSpPr/>
          <p:nvPr/>
        </p:nvSpPr>
        <p:spPr bwMode="auto">
          <a:xfrm>
            <a:off x="659184" y="3350343"/>
            <a:ext cx="122462" cy="133582"/>
          </a:xfrm>
          <a:prstGeom prst="flowChartConnector">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17" name="Блок-схема: узел 16"/>
          <p:cNvSpPr/>
          <p:nvPr/>
        </p:nvSpPr>
        <p:spPr bwMode="auto">
          <a:xfrm>
            <a:off x="659184" y="3660233"/>
            <a:ext cx="122462" cy="133582"/>
          </a:xfrm>
          <a:prstGeom prst="flowChartConnector">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18" name="Блок-схема: узел 17"/>
          <p:cNvSpPr/>
          <p:nvPr/>
        </p:nvSpPr>
        <p:spPr bwMode="auto">
          <a:xfrm>
            <a:off x="659184" y="4141653"/>
            <a:ext cx="122462" cy="133582"/>
          </a:xfrm>
          <a:prstGeom prst="flowChartConnector">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19" name="Блок-схема: узел 18"/>
          <p:cNvSpPr/>
          <p:nvPr/>
        </p:nvSpPr>
        <p:spPr bwMode="auto">
          <a:xfrm>
            <a:off x="659184" y="4409738"/>
            <a:ext cx="122462" cy="133582"/>
          </a:xfrm>
          <a:prstGeom prst="flowChartConnector">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0" name="Блок-схема: узел 19"/>
          <p:cNvSpPr/>
          <p:nvPr/>
        </p:nvSpPr>
        <p:spPr bwMode="auto">
          <a:xfrm>
            <a:off x="659184" y="4677823"/>
            <a:ext cx="122462" cy="133582"/>
          </a:xfrm>
          <a:prstGeom prst="flowChartConnector">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1" name="Блок-схема: узел 20"/>
          <p:cNvSpPr/>
          <p:nvPr/>
        </p:nvSpPr>
        <p:spPr bwMode="auto">
          <a:xfrm>
            <a:off x="659184" y="4951907"/>
            <a:ext cx="122462" cy="133582"/>
          </a:xfrm>
          <a:prstGeom prst="flowChartConnector">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1493152311"/>
      </p:ext>
    </p:extLst>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848872" cy="5805264"/>
          </a:xfrm>
        </p:spPr>
        <p:txBody>
          <a:bodyPr>
            <a:noAutofit/>
          </a:bodyPr>
          <a:lstStyle/>
          <a:p>
            <a:pPr>
              <a:defRPr/>
            </a:pPr>
            <a:r>
              <a:rPr lang="ru-RU" sz="2000" b="1" i="1" dirty="0" smtClean="0"/>
              <a:t>Приложения </a:t>
            </a:r>
            <a:r>
              <a:rPr lang="ru-RU" sz="2000" b="1" i="1" dirty="0"/>
              <a:t>к муниципальному нормативному правовому акту</a:t>
            </a:r>
          </a:p>
          <a:p>
            <a:pPr>
              <a:defRPr/>
            </a:pPr>
            <a:endParaRPr lang="ru-RU" sz="2200" dirty="0" smtClean="0"/>
          </a:p>
          <a:p>
            <a:pPr>
              <a:defRPr/>
            </a:pPr>
            <a:r>
              <a:rPr lang="ru-RU" sz="2200" dirty="0" smtClean="0"/>
              <a:t>Муниципальные </a:t>
            </a:r>
            <a:r>
              <a:rPr lang="ru-RU" sz="2200" dirty="0"/>
              <a:t>акты могут содержать приложения, которые утверждаются этим муниципальным актом и располагаются после заключительной части с новой страницы (перечень, правила, регламент, программа, план, график, таблица, схема, изображение, типовая форма документа</a:t>
            </a:r>
            <a:r>
              <a:rPr lang="ru-RU" sz="2200" dirty="0" smtClean="0"/>
              <a:t>).</a:t>
            </a:r>
          </a:p>
          <a:p>
            <a:pPr>
              <a:defRPr/>
            </a:pPr>
            <a:r>
              <a:rPr lang="ru-RU" sz="2200" dirty="0" smtClean="0"/>
              <a:t> </a:t>
            </a:r>
            <a:r>
              <a:rPr lang="ru-RU" sz="2200" dirty="0"/>
              <a:t>Муниципальный акт и приложение(я) к нему являются единым документом и соответственно обладают равной юридической силой</a:t>
            </a:r>
            <a:r>
              <a:rPr lang="ru-RU" sz="2200" dirty="0" smtClean="0"/>
              <a:t>.</a:t>
            </a:r>
            <a:br>
              <a:rPr lang="ru-RU" sz="2200" dirty="0" smtClean="0"/>
            </a:br>
            <a:r>
              <a:rPr lang="ru-RU" sz="2200" dirty="0" smtClean="0"/>
              <a:t>(«Методические </a:t>
            </a:r>
            <a:r>
              <a:rPr lang="ru-RU" sz="2200" dirty="0"/>
              <a:t>рекомендации по юридико-техническому оформлению </a:t>
            </a:r>
            <a:r>
              <a:rPr lang="ru-RU" sz="2200" dirty="0" smtClean="0"/>
              <a:t>законопроектов» (</a:t>
            </a:r>
            <a:r>
              <a:rPr lang="ru-RU" sz="2200" dirty="0"/>
              <a:t>направлены письмом Аппарата </a:t>
            </a:r>
            <a:r>
              <a:rPr lang="ru-RU" sz="2200" dirty="0" smtClean="0"/>
              <a:t> ГД </a:t>
            </a:r>
            <a:r>
              <a:rPr lang="ru-RU" sz="2200" dirty="0"/>
              <a:t>ФС РФ от </a:t>
            </a:r>
            <a:r>
              <a:rPr lang="ru-RU" sz="2200" dirty="0" smtClean="0"/>
              <a:t>18 ноября 2003 года </a:t>
            </a:r>
            <a:r>
              <a:rPr lang="ru-RU" sz="2200" dirty="0"/>
              <a:t>№</a:t>
            </a:r>
            <a:r>
              <a:rPr lang="ru-RU" sz="2200" dirty="0" smtClean="0"/>
              <a:t> </a:t>
            </a:r>
            <a:r>
              <a:rPr lang="ru-RU" sz="2200" dirty="0"/>
              <a:t>вн2-18/490</a:t>
            </a:r>
            <a:r>
              <a:rPr lang="ru-RU" sz="2200" dirty="0" smtClean="0"/>
              <a:t>))</a:t>
            </a:r>
            <a:endParaRPr lang="ru-RU" sz="2200" dirty="0"/>
          </a:p>
          <a:p>
            <a:endParaRPr lang="ru-RU" sz="2200" dirty="0">
              <a:latin typeface="+mj-lt"/>
            </a:endParaRPr>
          </a:p>
        </p:txBody>
      </p:sp>
    </p:spTree>
    <p:extLst>
      <p:ext uri="{BB962C8B-B14F-4D97-AF65-F5344CB8AC3E}">
        <p14:creationId xmlns:p14="http://schemas.microsoft.com/office/powerpoint/2010/main" val="100880928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848872" cy="5184576"/>
          </a:xfrm>
        </p:spPr>
        <p:txBody>
          <a:bodyPr>
            <a:noAutofit/>
          </a:bodyPr>
          <a:lstStyle/>
          <a:p>
            <a:pPr>
              <a:defRPr/>
            </a:pPr>
            <a:r>
              <a:rPr lang="ru-RU" sz="2000" b="1" i="1" dirty="0"/>
              <a:t>Приложения к муниципальному нормативному правовому акту</a:t>
            </a:r>
          </a:p>
          <a:p>
            <a:pPr>
              <a:defRPr/>
            </a:pPr>
            <a:endParaRPr lang="ru-RU" sz="2000" dirty="0" smtClean="0"/>
          </a:p>
          <a:p>
            <a:pPr>
              <a:defRPr/>
            </a:pPr>
            <a:r>
              <a:rPr lang="ru-RU" sz="2000" dirty="0" smtClean="0"/>
              <a:t>Обозначение </a:t>
            </a:r>
            <a:r>
              <a:rPr lang="ru-RU" sz="2000" dirty="0"/>
              <a:t>приложения располагается в правом верхнем углу страницы после текста муниципального </a:t>
            </a:r>
            <a:r>
              <a:rPr lang="ru-RU" sz="2000" dirty="0" smtClean="0"/>
              <a:t>акта и </a:t>
            </a:r>
            <a:r>
              <a:rPr lang="ru-RU" sz="2000" dirty="0"/>
              <a:t>должно содержать ссылку на муниципальный акт, к которому оно прилагается (вид акта, наименование органа принятия, дата принятия, номер</a:t>
            </a:r>
            <a:r>
              <a:rPr lang="ru-RU" sz="2000" dirty="0" smtClean="0"/>
              <a:t>).</a:t>
            </a:r>
          </a:p>
          <a:p>
            <a:pPr>
              <a:defRPr/>
            </a:pPr>
            <a:endParaRPr lang="ru-RU" sz="2000" dirty="0"/>
          </a:p>
          <a:p>
            <a:pPr>
              <a:defRPr/>
            </a:pPr>
            <a:r>
              <a:rPr lang="ru-RU" sz="2000" dirty="0" smtClean="0"/>
              <a:t>Наименование </a:t>
            </a:r>
            <a:r>
              <a:rPr lang="ru-RU" sz="2000" dirty="0"/>
              <a:t>приложения располагается по центру страницы. </a:t>
            </a:r>
            <a:endParaRPr lang="ru-RU" sz="2000" dirty="0" smtClean="0"/>
          </a:p>
          <a:p>
            <a:pPr>
              <a:defRPr/>
            </a:pPr>
            <a:endParaRPr lang="ru-RU" sz="2000" dirty="0" smtClean="0"/>
          </a:p>
          <a:p>
            <a:pPr>
              <a:defRPr/>
            </a:pPr>
            <a:r>
              <a:rPr lang="ru-RU" sz="2000" dirty="0" smtClean="0"/>
              <a:t>Наименование </a:t>
            </a:r>
            <a:r>
              <a:rPr lang="ru-RU" sz="2000" dirty="0"/>
              <a:t>приложения должно соответствовать наименованию, приведенному в тексте муниципального акта.</a:t>
            </a:r>
            <a:endParaRPr lang="ru-RU" sz="2000" dirty="0">
              <a:latin typeface="+mj-lt"/>
            </a:endParaRPr>
          </a:p>
        </p:txBody>
      </p:sp>
    </p:spTree>
    <p:extLst>
      <p:ext uri="{BB962C8B-B14F-4D97-AF65-F5344CB8AC3E}">
        <p14:creationId xmlns:p14="http://schemas.microsoft.com/office/powerpoint/2010/main" val="26367530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848872" cy="5184576"/>
          </a:xfrm>
        </p:spPr>
        <p:txBody>
          <a:bodyPr>
            <a:noAutofit/>
          </a:bodyPr>
          <a:lstStyle/>
          <a:p>
            <a:pPr>
              <a:defRPr/>
            </a:pPr>
            <a:r>
              <a:rPr lang="ru-RU" sz="2000" b="1" i="1" dirty="0"/>
              <a:t>Приложения к муниципальному нормативному правовому акту</a:t>
            </a:r>
          </a:p>
          <a:p>
            <a:pPr>
              <a:defRPr/>
            </a:pPr>
            <a:endParaRPr lang="ru-RU" sz="2000" dirty="0" smtClean="0"/>
          </a:p>
          <a:p>
            <a:pPr>
              <a:defRPr/>
            </a:pPr>
            <a:r>
              <a:rPr lang="ru-RU" sz="2000" dirty="0" smtClean="0"/>
              <a:t>При </a:t>
            </a:r>
            <a:r>
              <a:rPr lang="ru-RU" sz="2000" dirty="0"/>
              <a:t>наличии приложения ссылка на него в тексте муниципального акта оформляется словами «прилагается», «приложение», «согласно приложению», «в соответствии с приложением» с указанием номера приложения (если их несколько) без указания знака «№».</a:t>
            </a:r>
          </a:p>
          <a:p>
            <a:pPr>
              <a:defRPr/>
            </a:pPr>
            <a:endParaRPr lang="ru-RU" sz="2000" dirty="0"/>
          </a:p>
          <a:p>
            <a:pPr>
              <a:defRPr/>
            </a:pPr>
            <a:endParaRPr lang="ru-RU" sz="2000" dirty="0"/>
          </a:p>
          <a:p>
            <a:pPr>
              <a:defRPr/>
            </a:pPr>
            <a:r>
              <a:rPr lang="ru-RU" sz="2000" dirty="0"/>
              <a:t> Рекомендуется избегать включения приложений к приложению муниципального акта. Исключения составляют случаи, когда необходимо включить информацию с различающимся оформлением (текст и таблицы, таблицы и схемы и т.д.).</a:t>
            </a:r>
          </a:p>
          <a:p>
            <a:pPr>
              <a:defRPr/>
            </a:pPr>
            <a:endParaRPr lang="ru-RU" sz="2000" dirty="0">
              <a:latin typeface="+mj-lt"/>
            </a:endParaRPr>
          </a:p>
        </p:txBody>
      </p:sp>
    </p:spTree>
    <p:extLst>
      <p:ext uri="{BB962C8B-B14F-4D97-AF65-F5344CB8AC3E}">
        <p14:creationId xmlns:p14="http://schemas.microsoft.com/office/powerpoint/2010/main" val="6867427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80" y="1988840"/>
            <a:ext cx="5760640" cy="421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848872" cy="5184576"/>
          </a:xfrm>
        </p:spPr>
        <p:txBody>
          <a:bodyPr>
            <a:noAutofit/>
          </a:bodyPr>
          <a:lstStyle/>
          <a:p>
            <a:pPr>
              <a:defRPr/>
            </a:pPr>
            <a:r>
              <a:rPr lang="ru-RU" sz="2000" b="1" i="1" dirty="0">
                <a:solidFill>
                  <a:schemeClr val="tx1"/>
                </a:solidFill>
              </a:rPr>
              <a:t>Приложения к муниципальному нормативному правовому акту</a:t>
            </a:r>
          </a:p>
          <a:p>
            <a:pPr algn="r">
              <a:defRPr/>
            </a:pPr>
            <a:r>
              <a:rPr lang="ru-RU" sz="2000" dirty="0" smtClean="0">
                <a:solidFill>
                  <a:schemeClr val="tx1"/>
                </a:solidFill>
              </a:rPr>
              <a:t>                                                                                                                                                 </a:t>
            </a:r>
          </a:p>
          <a:p>
            <a:pPr algn="r">
              <a:defRPr/>
            </a:pPr>
            <a:endParaRPr lang="ru-RU" sz="2000" dirty="0">
              <a:solidFill>
                <a:schemeClr val="tx1"/>
              </a:solidFill>
            </a:endParaRPr>
          </a:p>
          <a:p>
            <a:pPr algn="r">
              <a:defRPr/>
            </a:pPr>
            <a:r>
              <a:rPr lang="ru-RU" sz="2000" b="1" dirty="0" smtClean="0">
                <a:solidFill>
                  <a:srgbClr val="FF0000"/>
                </a:solidFill>
              </a:rPr>
              <a:t>Если </a:t>
            </a:r>
            <a:r>
              <a:rPr lang="ru-RU" sz="2000" b="1" dirty="0">
                <a:solidFill>
                  <a:srgbClr val="FF0000"/>
                </a:solidFill>
              </a:rPr>
              <a:t>приложений несколько, </a:t>
            </a: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то </a:t>
            </a:r>
            <a:r>
              <a:rPr lang="ru-RU" sz="2000" b="1" dirty="0">
                <a:solidFill>
                  <a:srgbClr val="FF0000"/>
                </a:solidFill>
              </a:rPr>
              <a:t>они нумеруются арабскими </a:t>
            </a: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цифрами </a:t>
            </a:r>
            <a:r>
              <a:rPr lang="ru-RU" sz="2000" b="1" dirty="0">
                <a:solidFill>
                  <a:srgbClr val="FF0000"/>
                </a:solidFill>
              </a:rPr>
              <a:t>без указания знака «№».</a:t>
            </a:r>
          </a:p>
          <a:p>
            <a:pPr>
              <a:defRPr/>
            </a:pPr>
            <a:endParaRPr lang="ru-RU" sz="2000" dirty="0">
              <a:solidFill>
                <a:schemeClr val="tx1"/>
              </a:solidFill>
              <a:latin typeface="+mj-lt"/>
            </a:endParaRPr>
          </a:p>
        </p:txBody>
      </p:sp>
    </p:spTree>
    <p:extLst>
      <p:ext uri="{BB962C8B-B14F-4D97-AF65-F5344CB8AC3E}">
        <p14:creationId xmlns:p14="http://schemas.microsoft.com/office/powerpoint/2010/main" val="8842852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848872" cy="5184576"/>
          </a:xfrm>
        </p:spPr>
        <p:txBody>
          <a:bodyPr>
            <a:noAutofit/>
          </a:bodyPr>
          <a:lstStyle/>
          <a:p>
            <a:pPr>
              <a:defRPr/>
            </a:pPr>
            <a:r>
              <a:rPr lang="ru-RU" sz="2000" b="1" i="1" dirty="0">
                <a:solidFill>
                  <a:schemeClr val="tx1"/>
                </a:solidFill>
              </a:rPr>
              <a:t>Приложения к муниципальному нормативному правовому акту</a:t>
            </a:r>
          </a:p>
          <a:p>
            <a:pPr>
              <a:defRPr/>
            </a:pPr>
            <a:r>
              <a:rPr lang="ru-RU" sz="2000" dirty="0" smtClean="0">
                <a:solidFill>
                  <a:srgbClr val="FF0000"/>
                </a:solidFill>
                <a:latin typeface="+mj-lt"/>
              </a:rPr>
              <a:t>Образец оформления</a:t>
            </a:r>
            <a:endParaRPr lang="ru-RU" sz="2000" dirty="0">
              <a:solidFill>
                <a:srgbClr val="FF0000"/>
              </a:solidFill>
              <a:latin typeface="+mj-lt"/>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72816"/>
            <a:ext cx="7476323"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77719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ChangeAspect="1"/>
          </p:cNvGraphicFramePr>
          <p:nvPr>
            <p:extLst>
              <p:ext uri="{D42A27DB-BD31-4B8C-83A1-F6EECF244321}">
                <p14:modId xmlns:p14="http://schemas.microsoft.com/office/powerpoint/2010/main" val="1305283707"/>
              </p:ext>
            </p:extLst>
          </p:nvPr>
        </p:nvGraphicFramePr>
        <p:xfrm>
          <a:off x="0" y="0"/>
          <a:ext cx="4513176" cy="6386804"/>
        </p:xfrm>
        <a:graphic>
          <a:graphicData uri="http://schemas.openxmlformats.org/presentationml/2006/ole">
            <mc:AlternateContent xmlns:mc="http://schemas.openxmlformats.org/markup-compatibility/2006">
              <mc:Choice xmlns:v="urn:schemas-microsoft-com:vml" Requires="v">
                <p:oleObj spid="_x0000_s6155"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0" y="0"/>
                        <a:ext cx="4513176" cy="6386804"/>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06614380"/>
              </p:ext>
            </p:extLst>
          </p:nvPr>
        </p:nvGraphicFramePr>
        <p:xfrm>
          <a:off x="4565761" y="-1"/>
          <a:ext cx="4578240" cy="6478880"/>
        </p:xfrm>
        <a:graphic>
          <a:graphicData uri="http://schemas.openxmlformats.org/presentationml/2006/ole">
            <mc:AlternateContent xmlns:mc="http://schemas.openxmlformats.org/markup-compatibility/2006">
              <mc:Choice xmlns:v="urn:schemas-microsoft-com:vml" Requires="v">
                <p:oleObj spid="_x0000_s6156" name="Acrobat Document" r:id="rId5" imgW="5667119" imgH="8019810" progId="AcroExch.Document.DC">
                  <p:embed/>
                </p:oleObj>
              </mc:Choice>
              <mc:Fallback>
                <p:oleObj name="Acrobat Document" r:id="rId5" imgW="5667119" imgH="8019810" progId="AcroExch.Document.DC">
                  <p:embed/>
                  <p:pic>
                    <p:nvPicPr>
                      <p:cNvPr id="0" name=""/>
                      <p:cNvPicPr/>
                      <p:nvPr/>
                    </p:nvPicPr>
                    <p:blipFill>
                      <a:blip r:embed="rId6"/>
                      <a:stretch>
                        <a:fillRect/>
                      </a:stretch>
                    </p:blipFill>
                    <p:spPr>
                      <a:xfrm>
                        <a:off x="4565761" y="-1"/>
                        <a:ext cx="4578240" cy="6478880"/>
                      </a:xfrm>
                      <a:prstGeom prst="rect">
                        <a:avLst/>
                      </a:prstGeom>
                    </p:spPr>
                  </p:pic>
                </p:oleObj>
              </mc:Fallback>
            </mc:AlternateContent>
          </a:graphicData>
        </a:graphic>
      </p:graphicFrame>
    </p:spTree>
    <p:extLst>
      <p:ext uri="{BB962C8B-B14F-4D97-AF65-F5344CB8AC3E}">
        <p14:creationId xmlns:p14="http://schemas.microsoft.com/office/powerpoint/2010/main" val="388547866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992888" cy="5572508"/>
          </a:xfrm>
        </p:spPr>
        <p:txBody>
          <a:bodyPr>
            <a:noAutofit/>
          </a:bodyPr>
          <a:lstStyle/>
          <a:p>
            <a:pPr>
              <a:defRPr/>
            </a:pPr>
            <a:r>
              <a:rPr lang="ru-RU" sz="2000" b="1" i="1" dirty="0"/>
              <a:t>Оформление муниципального нормативного правового акта о внесении изменений в муниципальный </a:t>
            </a:r>
            <a:r>
              <a:rPr lang="ru-RU" sz="2000" b="1" i="1" dirty="0" smtClean="0"/>
              <a:t>нормативный </a:t>
            </a:r>
            <a:r>
              <a:rPr lang="ru-RU" sz="2000" b="1" i="1" dirty="0"/>
              <a:t>правовой акт</a:t>
            </a:r>
          </a:p>
          <a:p>
            <a:pPr>
              <a:defRPr/>
            </a:pPr>
            <a:r>
              <a:rPr lang="ru-RU" sz="2000" dirty="0" smtClean="0"/>
              <a:t>В </a:t>
            </a:r>
            <a:r>
              <a:rPr lang="ru-RU" sz="2000" dirty="0"/>
              <a:t>наименовании муниципального нормативного правового акта о внесении изменений в муниципальный нормативный правовой акт </a:t>
            </a:r>
            <a:r>
              <a:rPr lang="ru-RU" sz="2000" dirty="0" smtClean="0"/>
              <a:t>указывается вид муниципального правового акта,  </a:t>
            </a:r>
            <a:r>
              <a:rPr lang="ru-RU" sz="2000" dirty="0"/>
              <a:t>наименование органа, принявшего муниципальный нормативный правовой акт, в который вносятся </a:t>
            </a:r>
            <a:r>
              <a:rPr lang="ru-RU" sz="2000" dirty="0" smtClean="0"/>
              <a:t>изменения, </a:t>
            </a:r>
            <a:r>
              <a:rPr lang="ru-RU" sz="2000" dirty="0"/>
              <a:t>его дата и номер.</a:t>
            </a:r>
          </a:p>
          <a:p>
            <a:pPr>
              <a:defRPr/>
            </a:pPr>
            <a:endParaRPr lang="ru-RU" sz="2000" dirty="0" smtClean="0"/>
          </a:p>
          <a:p>
            <a:pPr>
              <a:defRPr/>
            </a:pPr>
            <a:r>
              <a:rPr lang="ru-RU" sz="2000" dirty="0"/>
              <a:t>  </a:t>
            </a:r>
            <a:r>
              <a:rPr lang="ru-RU" sz="2000" dirty="0" smtClean="0"/>
              <a:t>Пример: </a:t>
            </a:r>
          </a:p>
          <a:p>
            <a:pPr>
              <a:defRPr/>
            </a:pPr>
            <a:r>
              <a:rPr lang="ru-RU" sz="2000" dirty="0" smtClean="0"/>
              <a:t>решение городской Думы муниципального образования «Город Коряжма» от 20 сентября 2018 года № 83 «О внесении изменений </a:t>
            </a:r>
            <a:r>
              <a:rPr lang="ru-RU" sz="2000" dirty="0"/>
              <a:t>в </a:t>
            </a:r>
            <a:r>
              <a:rPr lang="ru-RU" sz="2000" dirty="0" smtClean="0"/>
              <a:t>решение городской </a:t>
            </a:r>
            <a:r>
              <a:rPr lang="ru-RU" sz="2000" dirty="0"/>
              <a:t>Думы от </a:t>
            </a:r>
            <a:r>
              <a:rPr lang="ru-RU" sz="2000" dirty="0" smtClean="0"/>
              <a:t>14 декабря 2017 года  </a:t>
            </a:r>
            <a:r>
              <a:rPr lang="ru-RU" sz="2000" dirty="0"/>
              <a:t>№ 30 «О бюджете </a:t>
            </a:r>
            <a:r>
              <a:rPr lang="ru-RU" sz="2000" dirty="0" smtClean="0"/>
              <a:t>муниципального образования </a:t>
            </a:r>
            <a:r>
              <a:rPr lang="ru-RU" sz="2000" dirty="0"/>
              <a:t>«Город Коряжма» на 2018 год и </a:t>
            </a:r>
            <a:r>
              <a:rPr lang="ru-RU" sz="2000" dirty="0" smtClean="0"/>
              <a:t>на плановый </a:t>
            </a:r>
            <a:r>
              <a:rPr lang="ru-RU" sz="2000" dirty="0"/>
              <a:t>период 2019 и 2020 годов»</a:t>
            </a:r>
          </a:p>
          <a:p>
            <a:pPr>
              <a:defRPr/>
            </a:pPr>
            <a:endParaRPr lang="ru-RU" sz="2000" dirty="0"/>
          </a:p>
          <a:p>
            <a:pPr>
              <a:defRPr/>
            </a:pPr>
            <a:endParaRPr lang="ru-RU" sz="2000" dirty="0"/>
          </a:p>
          <a:p>
            <a:endParaRPr lang="ru-RU" sz="2000" i="1" dirty="0"/>
          </a:p>
          <a:p>
            <a:endParaRPr lang="ru-RU" sz="2000" i="1" dirty="0"/>
          </a:p>
          <a:p>
            <a:endParaRPr lang="ru-RU" sz="2000" i="1" dirty="0"/>
          </a:p>
          <a:p>
            <a:endParaRPr lang="ru-RU" sz="2000" i="1" dirty="0"/>
          </a:p>
          <a:p>
            <a:r>
              <a:rPr lang="ru-RU" sz="2000" i="1" dirty="0"/>
              <a:t> </a:t>
            </a:r>
          </a:p>
          <a:p>
            <a:endParaRPr lang="ru-RU" sz="2000" i="1" dirty="0"/>
          </a:p>
          <a:p>
            <a:pPr>
              <a:defRPr/>
            </a:pPr>
            <a:endParaRPr lang="ru-RU" sz="2000" dirty="0">
              <a:latin typeface="+mj-lt"/>
            </a:endParaRPr>
          </a:p>
        </p:txBody>
      </p:sp>
    </p:spTree>
    <p:extLst>
      <p:ext uri="{BB962C8B-B14F-4D97-AF65-F5344CB8AC3E}">
        <p14:creationId xmlns:p14="http://schemas.microsoft.com/office/powerpoint/2010/main" val="300759926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5"/>
            <a:ext cx="7992888" cy="5747075"/>
          </a:xfrm>
        </p:spPr>
        <p:txBody>
          <a:bodyPr>
            <a:noAutofit/>
          </a:bodyPr>
          <a:lstStyle/>
          <a:p>
            <a:pPr>
              <a:defRPr/>
            </a:pPr>
            <a:r>
              <a:rPr lang="ru-RU" sz="2000" b="1" i="1" dirty="0"/>
              <a:t>Оформление муниципального нормативного правового акта о внесении изменений в муниципальный </a:t>
            </a:r>
            <a:r>
              <a:rPr lang="ru-RU" sz="2000" b="1" i="1" dirty="0" smtClean="0"/>
              <a:t>нормативный </a:t>
            </a:r>
            <a:r>
              <a:rPr lang="ru-RU" sz="2000" b="1" i="1" dirty="0"/>
              <a:t>правовой акт</a:t>
            </a:r>
          </a:p>
          <a:p>
            <a:pPr>
              <a:defRPr/>
            </a:pPr>
            <a:r>
              <a:rPr lang="ru-RU" sz="2000" dirty="0" smtClean="0"/>
              <a:t>Под </a:t>
            </a:r>
            <a:r>
              <a:rPr lang="ru-RU" sz="2000" dirty="0"/>
              <a:t>изменением муниципального нормативного правового акта понимается: </a:t>
            </a:r>
          </a:p>
          <a:p>
            <a:pPr>
              <a:defRPr/>
            </a:pPr>
            <a:r>
              <a:rPr lang="ru-RU" sz="2000" dirty="0"/>
              <a:t>замена слов, цифр;</a:t>
            </a:r>
            <a:br>
              <a:rPr lang="ru-RU" sz="2000" dirty="0"/>
            </a:br>
            <a:r>
              <a:rPr lang="ru-RU" sz="2000" dirty="0"/>
              <a:t> исключение слов, цифр, предложений;</a:t>
            </a:r>
            <a:br>
              <a:rPr lang="ru-RU" sz="2000" dirty="0"/>
            </a:br>
            <a:r>
              <a:rPr lang="ru-RU" sz="2000" dirty="0"/>
              <a:t>исключение структурных единиц не вступившего в силу муниципального акта;</a:t>
            </a:r>
            <a:br>
              <a:rPr lang="ru-RU" sz="2000" dirty="0"/>
            </a:br>
            <a:r>
              <a:rPr lang="ru-RU" sz="2000" dirty="0"/>
              <a:t>дополнение структурной единицы новыми словами, цифрами, предложениями;</a:t>
            </a:r>
            <a:br>
              <a:rPr lang="ru-RU" sz="2000" dirty="0"/>
            </a:br>
            <a:r>
              <a:rPr lang="ru-RU" sz="2000" dirty="0"/>
              <a:t>новую редакцию структурной единицы правового акта; дополнение новыми структурными единицами правового акта;</a:t>
            </a:r>
            <a:br>
              <a:rPr lang="ru-RU" sz="2000" dirty="0"/>
            </a:br>
            <a:r>
              <a:rPr lang="ru-RU" sz="2000" dirty="0"/>
              <a:t>продление действия правового акта или его структурных единиц;</a:t>
            </a:r>
            <a:br>
              <a:rPr lang="ru-RU" sz="2000" dirty="0"/>
            </a:br>
            <a:r>
              <a:rPr lang="ru-RU" sz="2000" dirty="0"/>
              <a:t>приостановление действия правового акта или его структурных единиц.</a:t>
            </a:r>
          </a:p>
          <a:p>
            <a:pPr>
              <a:defRPr/>
            </a:pPr>
            <a:endParaRPr lang="ru-RU" sz="2000" dirty="0">
              <a:latin typeface="+mj-lt"/>
            </a:endParaRPr>
          </a:p>
        </p:txBody>
      </p:sp>
    </p:spTree>
    <p:extLst>
      <p:ext uri="{BB962C8B-B14F-4D97-AF65-F5344CB8AC3E}">
        <p14:creationId xmlns:p14="http://schemas.microsoft.com/office/powerpoint/2010/main" val="7099540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5"/>
            <a:ext cx="7992888" cy="5697199"/>
          </a:xfrm>
        </p:spPr>
        <p:txBody>
          <a:bodyPr>
            <a:noAutofit/>
          </a:bodyPr>
          <a:lstStyle/>
          <a:p>
            <a:pPr>
              <a:defRPr/>
            </a:pPr>
            <a:r>
              <a:rPr lang="ru-RU" sz="2000" b="1" i="1" dirty="0"/>
              <a:t>Оформление муниципального нормативного правового акта о внесении изменений в муниципальный </a:t>
            </a:r>
            <a:r>
              <a:rPr lang="ru-RU" sz="2000" b="1" i="1" dirty="0" smtClean="0"/>
              <a:t>нормативный </a:t>
            </a:r>
            <a:r>
              <a:rPr lang="ru-RU" sz="2000" b="1" i="1" dirty="0"/>
              <a:t>правовой акт</a:t>
            </a:r>
          </a:p>
          <a:p>
            <a:pPr>
              <a:defRPr/>
            </a:pPr>
            <a:endParaRPr lang="ru-RU" sz="2000" dirty="0" smtClean="0"/>
          </a:p>
          <a:p>
            <a:pPr>
              <a:defRPr/>
            </a:pPr>
            <a:r>
              <a:rPr lang="ru-RU" sz="2000" dirty="0" smtClean="0"/>
              <a:t>В </a:t>
            </a:r>
            <a:r>
              <a:rPr lang="ru-RU" sz="2000" dirty="0"/>
              <a:t>изменяющем нормативном правовом акте не </a:t>
            </a:r>
            <a:r>
              <a:rPr lang="ru-RU" sz="2000" dirty="0" smtClean="0"/>
              <a:t>требуется</a:t>
            </a:r>
          </a:p>
          <a:p>
            <a:pPr>
              <a:defRPr/>
            </a:pPr>
            <a:r>
              <a:rPr lang="ru-RU" sz="2000" dirty="0" smtClean="0"/>
              <a:t> </a:t>
            </a:r>
            <a:r>
              <a:rPr lang="ru-RU" sz="2000" dirty="0"/>
              <a:t>отражать пункты основного правового акта, в случае если изменения в них не вносятся.</a:t>
            </a:r>
          </a:p>
          <a:p>
            <a:pPr>
              <a:defRPr/>
            </a:pPr>
            <a:r>
              <a:rPr lang="ru-RU" sz="2000" dirty="0" smtClean="0"/>
              <a:t>Пример</a:t>
            </a:r>
            <a:r>
              <a:rPr lang="ru-RU" sz="2000" dirty="0"/>
              <a:t>: </a:t>
            </a:r>
            <a:r>
              <a:rPr lang="ru-RU" sz="2000" dirty="0" smtClean="0"/>
              <a:t/>
            </a:r>
            <a:br>
              <a:rPr lang="ru-RU" sz="2000" dirty="0" smtClean="0"/>
            </a:br>
            <a:r>
              <a:rPr lang="ru-RU" sz="2000" i="1" dirty="0" smtClean="0"/>
              <a:t>Решение </a:t>
            </a:r>
            <a:r>
              <a:rPr lang="ru-RU" sz="2000" i="1" dirty="0"/>
              <a:t>Совета депутатов муниципального образования «</a:t>
            </a:r>
            <a:r>
              <a:rPr lang="ru-RU" sz="2000" i="1" dirty="0" err="1"/>
              <a:t>Приводинское</a:t>
            </a:r>
            <a:r>
              <a:rPr lang="ru-RU" sz="2000" i="1" dirty="0"/>
              <a:t>» от 14 февраля 2019 года № 122 «О внесении изменений и дополнений в бюджет муниципального образования «</a:t>
            </a:r>
            <a:r>
              <a:rPr lang="ru-RU" sz="2000" i="1" dirty="0" err="1"/>
              <a:t>Приводинское</a:t>
            </a:r>
            <a:r>
              <a:rPr lang="ru-RU" sz="2000" i="1" dirty="0"/>
              <a:t>» на 2019 год».</a:t>
            </a:r>
          </a:p>
          <a:p>
            <a:pPr>
              <a:defRPr/>
            </a:pPr>
            <a:r>
              <a:rPr lang="ru-RU" sz="2000" i="1" dirty="0" smtClean="0"/>
              <a:t>Подпункт </a:t>
            </a:r>
            <a:r>
              <a:rPr lang="ru-RU" sz="2000" i="1" dirty="0"/>
              <a:t>1.1. решения определяет, что в подпункте «а» статьи 1 решения Совета депутатов муниципального образования «</a:t>
            </a:r>
            <a:r>
              <a:rPr lang="ru-RU" sz="2000" i="1" dirty="0" err="1"/>
              <a:t>Приводинское</a:t>
            </a:r>
            <a:r>
              <a:rPr lang="ru-RU" sz="2000" i="1" dirty="0"/>
              <a:t>» от 25 декабря 2018 года № 115 прогнозируемый объем доходов цифры «46404,8» </a:t>
            </a:r>
            <a:r>
              <a:rPr lang="ru-RU" sz="2000" i="1" dirty="0" err="1"/>
              <a:t>тыс.руб</a:t>
            </a:r>
            <a:r>
              <a:rPr lang="ru-RU" sz="2000" i="1" dirty="0"/>
              <a:t> остается без изменений.</a:t>
            </a:r>
          </a:p>
          <a:p>
            <a:pPr>
              <a:defRPr/>
            </a:pPr>
            <a:endParaRPr lang="ru-RU" sz="2000" dirty="0">
              <a:latin typeface="+mj-lt"/>
            </a:endParaRPr>
          </a:p>
        </p:txBody>
      </p:sp>
    </p:spTree>
    <p:extLst>
      <p:ext uri="{BB962C8B-B14F-4D97-AF65-F5344CB8AC3E}">
        <p14:creationId xmlns:p14="http://schemas.microsoft.com/office/powerpoint/2010/main" val="386357841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820324302"/>
              </p:ext>
            </p:extLst>
          </p:nvPr>
        </p:nvGraphicFramePr>
        <p:xfrm>
          <a:off x="0" y="0"/>
          <a:ext cx="4570059" cy="6467302"/>
        </p:xfrm>
        <a:graphic>
          <a:graphicData uri="http://schemas.openxmlformats.org/presentationml/2006/ole">
            <mc:AlternateContent xmlns:mc="http://schemas.openxmlformats.org/markup-compatibility/2006">
              <mc:Choice xmlns:v="urn:schemas-microsoft-com:vml" Requires="v">
                <p:oleObj spid="_x0000_s7176"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0" y="0"/>
                        <a:ext cx="4570059" cy="6467302"/>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799382957"/>
              </p:ext>
            </p:extLst>
          </p:nvPr>
        </p:nvGraphicFramePr>
        <p:xfrm>
          <a:off x="4573941" y="0"/>
          <a:ext cx="4570059" cy="6467302"/>
        </p:xfrm>
        <a:graphic>
          <a:graphicData uri="http://schemas.openxmlformats.org/presentationml/2006/ole">
            <mc:AlternateContent xmlns:mc="http://schemas.openxmlformats.org/markup-compatibility/2006">
              <mc:Choice xmlns:v="urn:schemas-microsoft-com:vml" Requires="v">
                <p:oleObj spid="_x0000_s7177" name="Acrobat Document" r:id="rId5" imgW="5667119" imgH="8019810" progId="AcroExch.Document.DC">
                  <p:embed/>
                </p:oleObj>
              </mc:Choice>
              <mc:Fallback>
                <p:oleObj name="Acrobat Document" r:id="rId5" imgW="5667119" imgH="8019810" progId="AcroExch.Document.DC">
                  <p:embed/>
                  <p:pic>
                    <p:nvPicPr>
                      <p:cNvPr id="0" name=""/>
                      <p:cNvPicPr/>
                      <p:nvPr/>
                    </p:nvPicPr>
                    <p:blipFill>
                      <a:blip r:embed="rId6"/>
                      <a:stretch>
                        <a:fillRect/>
                      </a:stretch>
                    </p:blipFill>
                    <p:spPr>
                      <a:xfrm>
                        <a:off x="4573941" y="0"/>
                        <a:ext cx="4570059" cy="6467302"/>
                      </a:xfrm>
                      <a:prstGeom prst="rect">
                        <a:avLst/>
                      </a:prstGeom>
                    </p:spPr>
                  </p:pic>
                </p:oleObj>
              </mc:Fallback>
            </mc:AlternateContent>
          </a:graphicData>
        </a:graphic>
      </p:graphicFrame>
    </p:spTree>
    <p:extLst>
      <p:ext uri="{BB962C8B-B14F-4D97-AF65-F5344CB8AC3E}">
        <p14:creationId xmlns:p14="http://schemas.microsoft.com/office/powerpoint/2010/main" val="133289056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517515" y="211484"/>
            <a:ext cx="8081631" cy="706582"/>
          </a:xfrm>
          <a:ln/>
        </p:spPr>
        <p:style>
          <a:lnRef idx="2">
            <a:schemeClr val="accent6"/>
          </a:lnRef>
          <a:fillRef idx="1">
            <a:schemeClr val="lt1"/>
          </a:fillRef>
          <a:effectRef idx="0">
            <a:schemeClr val="accent6"/>
          </a:effectRef>
          <a:fontRef idx="minor">
            <a:schemeClr val="dk1"/>
          </a:fontRef>
        </p:style>
        <p:txBody>
          <a:bodyPr/>
          <a:lstStyle/>
          <a:p>
            <a:r>
              <a:rPr lang="ru-RU" dirty="0" smtClean="0">
                <a:solidFill>
                  <a:schemeClr val="bg2"/>
                </a:solidFill>
              </a:rPr>
              <a:t>Наименование муниципального образования </a:t>
            </a:r>
          </a:p>
        </p:txBody>
      </p:sp>
      <p:sp>
        <p:nvSpPr>
          <p:cNvPr id="5" name="Rectangle 3"/>
          <p:cNvSpPr txBox="1">
            <a:spLocks noChangeArrowheads="1"/>
          </p:cNvSpPr>
          <p:nvPr/>
        </p:nvSpPr>
        <p:spPr bwMode="auto">
          <a:xfrm>
            <a:off x="611188" y="2052638"/>
            <a:ext cx="9217025" cy="3687762"/>
          </a:xfrm>
          <a:prstGeom prst="rect">
            <a:avLst/>
          </a:prstGeom>
          <a:noFill/>
          <a:ln w="9525">
            <a:noFill/>
            <a:miter lim="800000"/>
            <a:headEnd/>
            <a:tailEnd/>
          </a:ln>
        </p:spPr>
        <p:txBody>
          <a:bodyPr anchor="ctr"/>
          <a:lstStyle/>
          <a:p>
            <a:pPr algn="ctr" eaLnBrk="0" hangingPunct="0">
              <a:defRPr/>
            </a:pPr>
            <a:endParaRPr lang="ru-RU" kern="0" dirty="0">
              <a:latin typeface="+mj-lt"/>
              <a:ea typeface="+mj-ea"/>
              <a:cs typeface="+mj-cs"/>
            </a:endParaRPr>
          </a:p>
        </p:txBody>
      </p:sp>
      <p:sp>
        <p:nvSpPr>
          <p:cNvPr id="7" name="Rectangle 3"/>
          <p:cNvSpPr txBox="1">
            <a:spLocks noChangeArrowheads="1"/>
          </p:cNvSpPr>
          <p:nvPr/>
        </p:nvSpPr>
        <p:spPr bwMode="auto">
          <a:xfrm>
            <a:off x="274638" y="1919288"/>
            <a:ext cx="9001125" cy="3648075"/>
          </a:xfrm>
          <a:prstGeom prst="rect">
            <a:avLst/>
          </a:prstGeom>
          <a:noFill/>
          <a:ln w="9525">
            <a:noFill/>
            <a:miter lim="800000"/>
            <a:headEnd/>
            <a:tailEnd/>
          </a:ln>
        </p:spPr>
        <p:txBody>
          <a:bodyPr anchor="ctr"/>
          <a:lstStyle/>
          <a:p>
            <a:pPr algn="ctr" eaLnBrk="0" hangingPunct="0">
              <a:defRPr/>
            </a:pPr>
            <a:endParaRPr lang="ru-RU" sz="2400" kern="0" dirty="0">
              <a:latin typeface="+mj-lt"/>
              <a:ea typeface="+mj-ea"/>
              <a:cs typeface="+mj-cs"/>
            </a:endParaRPr>
          </a:p>
        </p:txBody>
      </p:sp>
      <p:sp>
        <p:nvSpPr>
          <p:cNvPr id="9" name="Rectangle 3"/>
          <p:cNvSpPr txBox="1">
            <a:spLocks noChangeArrowheads="1"/>
          </p:cNvSpPr>
          <p:nvPr/>
        </p:nvSpPr>
        <p:spPr bwMode="auto">
          <a:xfrm>
            <a:off x="363361" y="1005552"/>
            <a:ext cx="8389937" cy="1150670"/>
          </a:xfrm>
          <a:prstGeom prst="rect">
            <a:avLst/>
          </a:prstGeom>
          <a:noFill/>
          <a:ln w="9525">
            <a:noFill/>
            <a:miter lim="800000"/>
            <a:headEnd/>
            <a:tailEnd/>
          </a:ln>
        </p:spPr>
        <p:txBody>
          <a:bodyPr anchor="ctr"/>
          <a:lstStyle/>
          <a:p>
            <a:pPr algn="ctr"/>
            <a:r>
              <a:rPr lang="ru-RU" b="0" dirty="0"/>
              <a:t>Федеральный закон от </a:t>
            </a:r>
            <a:r>
              <a:rPr lang="ru-RU" b="0" dirty="0" smtClean="0"/>
              <a:t>1 мая 2019 г. № 87-ФЗ «О </a:t>
            </a:r>
            <a:r>
              <a:rPr lang="ru-RU" b="0" dirty="0"/>
              <a:t>внесении изменений в Федеральный закон </a:t>
            </a:r>
            <a:r>
              <a:rPr lang="ru-RU" b="0" dirty="0" smtClean="0"/>
              <a:t>«Об </a:t>
            </a:r>
            <a:r>
              <a:rPr lang="ru-RU" b="0" dirty="0"/>
              <a:t>общих принципах организации местного самоуправления в Российской </a:t>
            </a:r>
            <a:r>
              <a:rPr lang="ru-RU" b="0" dirty="0" smtClean="0"/>
              <a:t>Федерации»</a:t>
            </a:r>
            <a:endParaRPr lang="ru-RU" b="0" dirty="0"/>
          </a:p>
        </p:txBody>
      </p:sp>
      <p:sp>
        <p:nvSpPr>
          <p:cNvPr id="11" name="Rectangle 3"/>
          <p:cNvSpPr txBox="1">
            <a:spLocks noChangeArrowheads="1"/>
          </p:cNvSpPr>
          <p:nvPr/>
        </p:nvSpPr>
        <p:spPr bwMode="auto">
          <a:xfrm>
            <a:off x="517515" y="2159794"/>
            <a:ext cx="8389937" cy="4471258"/>
          </a:xfrm>
          <a:prstGeom prst="rect">
            <a:avLst/>
          </a:prstGeom>
          <a:noFill/>
          <a:ln w="9525">
            <a:noFill/>
            <a:miter lim="800000"/>
            <a:headEnd/>
            <a:tailEnd/>
          </a:ln>
        </p:spPr>
        <p:txBody>
          <a:bodyPr anchor="ctr"/>
          <a:lstStyle/>
          <a:p>
            <a:r>
              <a:rPr lang="ru-RU" sz="1300" b="0" dirty="0"/>
              <a:t>Статья 9.1. Наименования муниципальных образований</a:t>
            </a:r>
          </a:p>
          <a:p>
            <a:r>
              <a:rPr lang="ru-RU" sz="1300" b="0" dirty="0" smtClean="0"/>
              <a:t>1</a:t>
            </a:r>
            <a:r>
              <a:rPr lang="ru-RU" sz="1300" b="0" dirty="0"/>
              <a:t>. Наименование муниципального образования должно содержать указание на </a:t>
            </a:r>
            <a:r>
              <a:rPr lang="ru-RU" sz="1300" dirty="0">
                <a:solidFill>
                  <a:srgbClr val="FF0000"/>
                </a:solidFill>
              </a:rPr>
              <a:t>его статус и субъект Российской Федерации</a:t>
            </a:r>
            <a:r>
              <a:rPr lang="ru-RU" sz="1300" b="0" dirty="0"/>
              <a:t>, в котором расположено данное муниципальное образование.</a:t>
            </a:r>
          </a:p>
          <a:p>
            <a:r>
              <a:rPr lang="ru-RU" sz="1300" b="0" dirty="0"/>
              <a:t>2. В случае, если в городском округе расположен административный центр субъекта Российской Федерации, указание на наименование этого субъекта Российской Федерации в наименовании данного муниципального образования может не приводиться.</a:t>
            </a:r>
          </a:p>
          <a:p>
            <a:r>
              <a:rPr lang="ru-RU" sz="1300" b="0" dirty="0"/>
              <a:t>3. В наименование городского поселения, сельского поселения, а также внутригородского района помимо элементов, указанных в части 1 настоящей статьи, должно включаться </a:t>
            </a:r>
            <a:r>
              <a:rPr lang="ru-RU" sz="1300" dirty="0">
                <a:solidFill>
                  <a:srgbClr val="FF0000"/>
                </a:solidFill>
              </a:rPr>
              <a:t>соответственно указание на наименование муниципального района, в состав которого входит данное поселение</a:t>
            </a:r>
            <a:r>
              <a:rPr lang="ru-RU" sz="1300" dirty="0"/>
              <a:t>, </a:t>
            </a:r>
            <a:r>
              <a:rPr lang="ru-RU" sz="1300" b="0" dirty="0"/>
              <a:t>или указание на наименование городского округа с внутригородским делением, в котором образован этот внутригородской район.</a:t>
            </a:r>
          </a:p>
          <a:p>
            <a:r>
              <a:rPr lang="ru-RU" sz="1300" b="0" dirty="0"/>
              <a:t>4. Иные элементы наименования муниципального образования могут определяться уставом муниципального образования с учетом исторических и иных местных традиций, а также наличия почетных званий СССР и Российской Федерации.</a:t>
            </a:r>
          </a:p>
          <a:p>
            <a:r>
              <a:rPr lang="ru-RU" sz="1300" b="0" dirty="0"/>
              <a:t>5. Уставом муниципального образования может быть предусмотрено использование в официальных символах муниципального образования, наименованиях органов местного самоуправления, выборных и иных должностных лиц местного самоуправления, а также в других случаях </a:t>
            </a:r>
            <a:r>
              <a:rPr lang="ru-RU" sz="1300" dirty="0">
                <a:solidFill>
                  <a:srgbClr val="FF0000"/>
                </a:solidFill>
              </a:rPr>
              <a:t>сокращенной формы наименования муниципального образования наравне с наименованием данного муниципального образования</a:t>
            </a:r>
            <a:r>
              <a:rPr lang="ru-RU" sz="1300" b="0" dirty="0"/>
              <a:t>, определенным уставом муниципального образования в соответствии с частями 1 - 4 настоящей статьи.</a:t>
            </a:r>
          </a:p>
          <a:p>
            <a:r>
              <a:rPr lang="ru-RU" sz="1300" b="0" dirty="0"/>
              <a:t>6. Наименование муниципального образования подлежит включению в государственный реестр муниципальных образований Российской Федерации в порядке, определяемом Правительством Российской Федерации.</a:t>
            </a:r>
          </a:p>
        </p:txBody>
      </p:sp>
    </p:spTree>
    <p:extLst>
      <p:ext uri="{BB962C8B-B14F-4D97-AF65-F5344CB8AC3E}">
        <p14:creationId xmlns:p14="http://schemas.microsoft.com/office/powerpoint/2010/main" val="2364981982"/>
      </p:ext>
    </p:extLst>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688619491"/>
              </p:ext>
            </p:extLst>
          </p:nvPr>
        </p:nvGraphicFramePr>
        <p:xfrm>
          <a:off x="92075" y="92075"/>
          <a:ext cx="4346922" cy="6151530"/>
        </p:xfrm>
        <a:graphic>
          <a:graphicData uri="http://schemas.openxmlformats.org/presentationml/2006/ole">
            <mc:AlternateContent xmlns:mc="http://schemas.openxmlformats.org/markup-compatibility/2006">
              <mc:Choice xmlns:v="urn:schemas-microsoft-com:vml" Requires="v">
                <p:oleObj spid="_x0000_s8200"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92075" y="92075"/>
                        <a:ext cx="4346922" cy="6151530"/>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208597059"/>
              </p:ext>
            </p:extLst>
          </p:nvPr>
        </p:nvGraphicFramePr>
        <p:xfrm>
          <a:off x="4732542" y="0"/>
          <a:ext cx="4411458" cy="6242858"/>
        </p:xfrm>
        <a:graphic>
          <a:graphicData uri="http://schemas.openxmlformats.org/presentationml/2006/ole">
            <mc:AlternateContent xmlns:mc="http://schemas.openxmlformats.org/markup-compatibility/2006">
              <mc:Choice xmlns:v="urn:schemas-microsoft-com:vml" Requires="v">
                <p:oleObj spid="_x0000_s8201" name="Acrobat Document" r:id="rId5" imgW="5667119" imgH="8019810" progId="AcroExch.Document.DC">
                  <p:embed/>
                </p:oleObj>
              </mc:Choice>
              <mc:Fallback>
                <p:oleObj name="Acrobat Document" r:id="rId5" imgW="5667119" imgH="8019810" progId="AcroExch.Document.DC">
                  <p:embed/>
                  <p:pic>
                    <p:nvPicPr>
                      <p:cNvPr id="0" name=""/>
                      <p:cNvPicPr/>
                      <p:nvPr/>
                    </p:nvPicPr>
                    <p:blipFill>
                      <a:blip r:embed="rId6"/>
                      <a:stretch>
                        <a:fillRect/>
                      </a:stretch>
                    </p:blipFill>
                    <p:spPr>
                      <a:xfrm>
                        <a:off x="4732542" y="0"/>
                        <a:ext cx="4411458" cy="6242858"/>
                      </a:xfrm>
                      <a:prstGeom prst="rect">
                        <a:avLst/>
                      </a:prstGeom>
                    </p:spPr>
                  </p:pic>
                </p:oleObj>
              </mc:Fallback>
            </mc:AlternateContent>
          </a:graphicData>
        </a:graphic>
      </p:graphicFrame>
    </p:spTree>
    <p:extLst>
      <p:ext uri="{BB962C8B-B14F-4D97-AF65-F5344CB8AC3E}">
        <p14:creationId xmlns:p14="http://schemas.microsoft.com/office/powerpoint/2010/main" val="382886725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44621039"/>
              </p:ext>
            </p:extLst>
          </p:nvPr>
        </p:nvGraphicFramePr>
        <p:xfrm>
          <a:off x="0" y="0"/>
          <a:ext cx="4588624" cy="6493574"/>
        </p:xfrm>
        <a:graphic>
          <a:graphicData uri="http://schemas.openxmlformats.org/presentationml/2006/ole">
            <mc:AlternateContent xmlns:mc="http://schemas.openxmlformats.org/markup-compatibility/2006">
              <mc:Choice xmlns:v="urn:schemas-microsoft-com:vml" Requires="v">
                <p:oleObj spid="_x0000_s9225"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0" y="0"/>
                        <a:ext cx="4588624" cy="6493574"/>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383722289"/>
              </p:ext>
            </p:extLst>
          </p:nvPr>
        </p:nvGraphicFramePr>
        <p:xfrm>
          <a:off x="4555375" y="-1"/>
          <a:ext cx="4588625" cy="6493575"/>
        </p:xfrm>
        <a:graphic>
          <a:graphicData uri="http://schemas.openxmlformats.org/presentationml/2006/ole">
            <mc:AlternateContent xmlns:mc="http://schemas.openxmlformats.org/markup-compatibility/2006">
              <mc:Choice xmlns:v="urn:schemas-microsoft-com:vml" Requires="v">
                <p:oleObj spid="_x0000_s9226" name="Acrobat Document" r:id="rId5" imgW="5667119" imgH="8019810" progId="AcroExch.Document.DC">
                  <p:embed/>
                </p:oleObj>
              </mc:Choice>
              <mc:Fallback>
                <p:oleObj name="Acrobat Document" r:id="rId5" imgW="5667119" imgH="8019810" progId="AcroExch.Document.DC">
                  <p:embed/>
                  <p:pic>
                    <p:nvPicPr>
                      <p:cNvPr id="0" name=""/>
                      <p:cNvPicPr/>
                      <p:nvPr/>
                    </p:nvPicPr>
                    <p:blipFill>
                      <a:blip r:embed="rId6"/>
                      <a:stretch>
                        <a:fillRect/>
                      </a:stretch>
                    </p:blipFill>
                    <p:spPr>
                      <a:xfrm>
                        <a:off x="4555375" y="-1"/>
                        <a:ext cx="4588625" cy="6493575"/>
                      </a:xfrm>
                      <a:prstGeom prst="rect">
                        <a:avLst/>
                      </a:prstGeom>
                    </p:spPr>
                  </p:pic>
                </p:oleObj>
              </mc:Fallback>
            </mc:AlternateContent>
          </a:graphicData>
        </a:graphic>
      </p:graphicFrame>
    </p:spTree>
    <p:extLst>
      <p:ext uri="{BB962C8B-B14F-4D97-AF65-F5344CB8AC3E}">
        <p14:creationId xmlns:p14="http://schemas.microsoft.com/office/powerpoint/2010/main" val="108017549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5022067"/>
              </p:ext>
            </p:extLst>
          </p:nvPr>
        </p:nvGraphicFramePr>
        <p:xfrm>
          <a:off x="92074" y="92074"/>
          <a:ext cx="4430049" cy="6269167"/>
        </p:xfrm>
        <a:graphic>
          <a:graphicData uri="http://schemas.openxmlformats.org/presentationml/2006/ole">
            <mc:AlternateContent xmlns:mc="http://schemas.openxmlformats.org/markup-compatibility/2006">
              <mc:Choice xmlns:v="urn:schemas-microsoft-com:vml" Requires="v">
                <p:oleObj spid="_x0000_s10248"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92074" y="92074"/>
                        <a:ext cx="4430049" cy="6269167"/>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331553018"/>
              </p:ext>
            </p:extLst>
          </p:nvPr>
        </p:nvGraphicFramePr>
        <p:xfrm>
          <a:off x="4648888" y="-1"/>
          <a:ext cx="4495112" cy="6361241"/>
        </p:xfrm>
        <a:graphic>
          <a:graphicData uri="http://schemas.openxmlformats.org/presentationml/2006/ole">
            <mc:AlternateContent xmlns:mc="http://schemas.openxmlformats.org/markup-compatibility/2006">
              <mc:Choice xmlns:v="urn:schemas-microsoft-com:vml" Requires="v">
                <p:oleObj spid="_x0000_s10249" name="Acrobat Document" r:id="rId5" imgW="5667119" imgH="8019810" progId="AcroExch.Document.DC">
                  <p:embed/>
                </p:oleObj>
              </mc:Choice>
              <mc:Fallback>
                <p:oleObj name="Acrobat Document" r:id="rId5" imgW="5667119" imgH="8019810" progId="AcroExch.Document.DC">
                  <p:embed/>
                  <p:pic>
                    <p:nvPicPr>
                      <p:cNvPr id="0" name=""/>
                      <p:cNvPicPr/>
                      <p:nvPr/>
                    </p:nvPicPr>
                    <p:blipFill>
                      <a:blip r:embed="rId6"/>
                      <a:stretch>
                        <a:fillRect/>
                      </a:stretch>
                    </p:blipFill>
                    <p:spPr>
                      <a:xfrm>
                        <a:off x="4648888" y="-1"/>
                        <a:ext cx="4495112" cy="6361241"/>
                      </a:xfrm>
                      <a:prstGeom prst="rect">
                        <a:avLst/>
                      </a:prstGeom>
                    </p:spPr>
                  </p:pic>
                </p:oleObj>
              </mc:Fallback>
            </mc:AlternateContent>
          </a:graphicData>
        </a:graphic>
      </p:graphicFrame>
    </p:spTree>
    <p:extLst>
      <p:ext uri="{BB962C8B-B14F-4D97-AF65-F5344CB8AC3E}">
        <p14:creationId xmlns:p14="http://schemas.microsoft.com/office/powerpoint/2010/main" val="155381842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3012935670"/>
              </p:ext>
            </p:extLst>
          </p:nvPr>
        </p:nvGraphicFramePr>
        <p:xfrm>
          <a:off x="92074" y="92075"/>
          <a:ext cx="4548499" cy="6436791"/>
        </p:xfrm>
        <a:graphic>
          <a:graphicData uri="http://schemas.openxmlformats.org/presentationml/2006/ole">
            <mc:AlternateContent xmlns:mc="http://schemas.openxmlformats.org/markup-compatibility/2006">
              <mc:Choice xmlns:v="urn:schemas-microsoft-com:vml" Requires="v">
                <p:oleObj spid="_x0000_s11272"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92074" y="92075"/>
                        <a:ext cx="4548499" cy="6436791"/>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2364030243"/>
              </p:ext>
            </p:extLst>
          </p:nvPr>
        </p:nvGraphicFramePr>
        <p:xfrm>
          <a:off x="4530436" y="-1"/>
          <a:ext cx="4613564" cy="6528867"/>
        </p:xfrm>
        <a:graphic>
          <a:graphicData uri="http://schemas.openxmlformats.org/presentationml/2006/ole">
            <mc:AlternateContent xmlns:mc="http://schemas.openxmlformats.org/markup-compatibility/2006">
              <mc:Choice xmlns:v="urn:schemas-microsoft-com:vml" Requires="v">
                <p:oleObj spid="_x0000_s11273" name="Acrobat Document" r:id="rId5" imgW="5667119" imgH="8019810" progId="AcroExch.Document.DC">
                  <p:embed/>
                </p:oleObj>
              </mc:Choice>
              <mc:Fallback>
                <p:oleObj name="Acrobat Document" r:id="rId5" imgW="5667119" imgH="8019810" progId="AcroExch.Document.DC">
                  <p:embed/>
                  <p:pic>
                    <p:nvPicPr>
                      <p:cNvPr id="0" name=""/>
                      <p:cNvPicPr/>
                      <p:nvPr/>
                    </p:nvPicPr>
                    <p:blipFill>
                      <a:blip r:embed="rId6"/>
                      <a:stretch>
                        <a:fillRect/>
                      </a:stretch>
                    </p:blipFill>
                    <p:spPr>
                      <a:xfrm>
                        <a:off x="4530436" y="-1"/>
                        <a:ext cx="4613564" cy="6528867"/>
                      </a:xfrm>
                      <a:prstGeom prst="rect">
                        <a:avLst/>
                      </a:prstGeom>
                    </p:spPr>
                  </p:pic>
                </p:oleObj>
              </mc:Fallback>
            </mc:AlternateContent>
          </a:graphicData>
        </a:graphic>
      </p:graphicFrame>
    </p:spTree>
    <p:extLst>
      <p:ext uri="{BB962C8B-B14F-4D97-AF65-F5344CB8AC3E}">
        <p14:creationId xmlns:p14="http://schemas.microsoft.com/office/powerpoint/2010/main" val="282497969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830203727"/>
              </p:ext>
            </p:extLst>
          </p:nvPr>
        </p:nvGraphicFramePr>
        <p:xfrm>
          <a:off x="92074" y="92075"/>
          <a:ext cx="4357306" cy="6166226"/>
        </p:xfrm>
        <a:graphic>
          <a:graphicData uri="http://schemas.openxmlformats.org/presentationml/2006/ole">
            <mc:AlternateContent xmlns:mc="http://schemas.openxmlformats.org/markup-compatibility/2006">
              <mc:Choice xmlns:v="urn:schemas-microsoft-com:vml" Requires="v">
                <p:oleObj spid="_x0000_s12296"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92074" y="92075"/>
                        <a:ext cx="4357306" cy="6166226"/>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116151375"/>
              </p:ext>
            </p:extLst>
          </p:nvPr>
        </p:nvGraphicFramePr>
        <p:xfrm>
          <a:off x="4588625" y="0"/>
          <a:ext cx="4422371" cy="6258301"/>
        </p:xfrm>
        <a:graphic>
          <a:graphicData uri="http://schemas.openxmlformats.org/presentationml/2006/ole">
            <mc:AlternateContent xmlns:mc="http://schemas.openxmlformats.org/markup-compatibility/2006">
              <mc:Choice xmlns:v="urn:schemas-microsoft-com:vml" Requires="v">
                <p:oleObj spid="_x0000_s12297" name="Acrobat Document" r:id="rId5" imgW="5667119" imgH="8019810" progId="AcroExch.Document.DC">
                  <p:embed/>
                </p:oleObj>
              </mc:Choice>
              <mc:Fallback>
                <p:oleObj name="Acrobat Document" r:id="rId5" imgW="5667119" imgH="8019810" progId="AcroExch.Document.DC">
                  <p:embed/>
                  <p:pic>
                    <p:nvPicPr>
                      <p:cNvPr id="0" name=""/>
                      <p:cNvPicPr/>
                      <p:nvPr/>
                    </p:nvPicPr>
                    <p:blipFill>
                      <a:blip r:embed="rId6"/>
                      <a:stretch>
                        <a:fillRect/>
                      </a:stretch>
                    </p:blipFill>
                    <p:spPr>
                      <a:xfrm>
                        <a:off x="4588625" y="0"/>
                        <a:ext cx="4422371" cy="6258301"/>
                      </a:xfrm>
                      <a:prstGeom prst="rect">
                        <a:avLst/>
                      </a:prstGeom>
                    </p:spPr>
                  </p:pic>
                </p:oleObj>
              </mc:Fallback>
            </mc:AlternateContent>
          </a:graphicData>
        </a:graphic>
      </p:graphicFrame>
    </p:spTree>
    <p:extLst>
      <p:ext uri="{BB962C8B-B14F-4D97-AF65-F5344CB8AC3E}">
        <p14:creationId xmlns:p14="http://schemas.microsoft.com/office/powerpoint/2010/main" val="363457438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3614679821"/>
              </p:ext>
            </p:extLst>
          </p:nvPr>
        </p:nvGraphicFramePr>
        <p:xfrm>
          <a:off x="1" y="0"/>
          <a:ext cx="4591562" cy="6497732"/>
        </p:xfrm>
        <a:graphic>
          <a:graphicData uri="http://schemas.openxmlformats.org/presentationml/2006/ole">
            <mc:AlternateContent xmlns:mc="http://schemas.openxmlformats.org/markup-compatibility/2006">
              <mc:Choice xmlns:v="urn:schemas-microsoft-com:vml" Requires="v">
                <p:oleObj spid="_x0000_s13320"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1" y="0"/>
                        <a:ext cx="4591562" cy="6497732"/>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2846837816"/>
              </p:ext>
            </p:extLst>
          </p:nvPr>
        </p:nvGraphicFramePr>
        <p:xfrm>
          <a:off x="4591562" y="-1"/>
          <a:ext cx="4552438" cy="6442365"/>
        </p:xfrm>
        <a:graphic>
          <a:graphicData uri="http://schemas.openxmlformats.org/presentationml/2006/ole">
            <mc:AlternateContent xmlns:mc="http://schemas.openxmlformats.org/markup-compatibility/2006">
              <mc:Choice xmlns:v="urn:schemas-microsoft-com:vml" Requires="v">
                <p:oleObj spid="_x0000_s13321" name="Acrobat Document" r:id="rId5" imgW="5667119" imgH="8019810" progId="AcroExch.Document.DC">
                  <p:embed/>
                </p:oleObj>
              </mc:Choice>
              <mc:Fallback>
                <p:oleObj name="Acrobat Document" r:id="rId5" imgW="5667119" imgH="8019810" progId="AcroExch.Document.DC">
                  <p:embed/>
                  <p:pic>
                    <p:nvPicPr>
                      <p:cNvPr id="0" name=""/>
                      <p:cNvPicPr/>
                      <p:nvPr/>
                    </p:nvPicPr>
                    <p:blipFill>
                      <a:blip r:embed="rId6"/>
                      <a:stretch>
                        <a:fillRect/>
                      </a:stretch>
                    </p:blipFill>
                    <p:spPr>
                      <a:xfrm>
                        <a:off x="4591562" y="-1"/>
                        <a:ext cx="4552438" cy="6442365"/>
                      </a:xfrm>
                      <a:prstGeom prst="rect">
                        <a:avLst/>
                      </a:prstGeom>
                    </p:spPr>
                  </p:pic>
                </p:oleObj>
              </mc:Fallback>
            </mc:AlternateContent>
          </a:graphicData>
        </a:graphic>
      </p:graphicFrame>
    </p:spTree>
    <p:extLst>
      <p:ext uri="{BB962C8B-B14F-4D97-AF65-F5344CB8AC3E}">
        <p14:creationId xmlns:p14="http://schemas.microsoft.com/office/powerpoint/2010/main" val="18374524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7992888" cy="5805264"/>
          </a:xfrm>
        </p:spPr>
        <p:txBody>
          <a:bodyPr>
            <a:noAutofit/>
          </a:bodyPr>
          <a:lstStyle/>
          <a:p>
            <a:pPr>
              <a:defRPr/>
            </a:pPr>
            <a:r>
              <a:rPr lang="ru-RU" sz="2000" b="1" i="1" dirty="0"/>
              <a:t>Оформление муниципального нормативного правового акта о внесении изменений в муниципальный </a:t>
            </a:r>
            <a:r>
              <a:rPr lang="ru-RU" sz="2000" b="1" i="1" dirty="0" smtClean="0"/>
              <a:t>нормативный </a:t>
            </a:r>
            <a:r>
              <a:rPr lang="ru-RU" sz="2000" b="1" i="1" dirty="0"/>
              <a:t>правовой акт</a:t>
            </a:r>
          </a:p>
          <a:p>
            <a:pPr>
              <a:defRPr/>
            </a:pPr>
            <a:r>
              <a:rPr lang="ru-RU" sz="2000" dirty="0"/>
              <a:t>Изменения необходимо вносить в действующую редакцию нормативного правового акта</a:t>
            </a:r>
          </a:p>
          <a:p>
            <a:pPr>
              <a:defRPr/>
            </a:pPr>
            <a:endParaRPr lang="ru-RU" sz="2000" dirty="0"/>
          </a:p>
          <a:p>
            <a:pPr>
              <a:defRPr/>
            </a:pPr>
            <a:r>
              <a:rPr lang="ru-RU" sz="2000" dirty="0"/>
              <a:t>Пример нарушения правил юридической техники:</a:t>
            </a:r>
          </a:p>
          <a:p>
            <a:pPr>
              <a:defRPr/>
            </a:pPr>
            <a:r>
              <a:rPr lang="ru-RU" sz="2000" i="1" dirty="0"/>
              <a:t>решение муниципального Совета муниципального образования «</a:t>
            </a:r>
            <a:r>
              <a:rPr lang="ru-RU" sz="2000" i="1" dirty="0" err="1"/>
              <a:t>Няндомское</a:t>
            </a:r>
            <a:r>
              <a:rPr lang="ru-RU" sz="2000" i="1" dirty="0"/>
              <a:t>» от 25   апреля 2018 года № 92</a:t>
            </a:r>
            <a:br>
              <a:rPr lang="ru-RU" sz="2000" i="1" dirty="0"/>
            </a:br>
            <a:r>
              <a:rPr lang="ru-RU" sz="2000" i="1" dirty="0"/>
              <a:t> «О внесении изменений в решение муниципального Совета</a:t>
            </a:r>
            <a:br>
              <a:rPr lang="ru-RU" sz="2000" i="1" dirty="0"/>
            </a:br>
            <a:r>
              <a:rPr lang="ru-RU" sz="2000" i="1" dirty="0"/>
              <a:t> от 22 декабря 2017 года № 72  «О внесении изменений в решение муниципального Совета от 25 августа 2010 года № 80   «Об утверждении Положения о представительских расходах и компенсационных выплатах депутатам муниципального Совета муниципального образования «</a:t>
            </a:r>
            <a:r>
              <a:rPr lang="ru-RU" sz="2000" i="1" dirty="0" err="1"/>
              <a:t>Няндомское</a:t>
            </a:r>
            <a:r>
              <a:rPr lang="ru-RU" sz="2000" i="1" dirty="0"/>
              <a:t>», осуществляющим свои полномочия на непостоянной основе»</a:t>
            </a:r>
          </a:p>
          <a:p>
            <a:pPr>
              <a:defRPr/>
            </a:pPr>
            <a:endParaRPr lang="ru-RU" sz="2000" dirty="0" smtClean="0"/>
          </a:p>
        </p:txBody>
      </p:sp>
    </p:spTree>
    <p:extLst>
      <p:ext uri="{BB962C8B-B14F-4D97-AF65-F5344CB8AC3E}">
        <p14:creationId xmlns:p14="http://schemas.microsoft.com/office/powerpoint/2010/main" val="243038913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u="sng" dirty="0" smtClean="0"/>
              <a:t>Оформление муниципальных нормативных </a:t>
            </a:r>
            <a:r>
              <a:rPr lang="ru-RU" sz="2700" u="sng" dirty="0"/>
              <a:t>правовых актов</a:t>
            </a:r>
            <a:r>
              <a:rPr lang="ru-RU" u="sng" dirty="0"/>
              <a:t/>
            </a:r>
            <a:br>
              <a:rPr lang="ru-RU" u="sng" dirty="0"/>
            </a:br>
            <a:endParaRPr lang="ru-RU" u="sng" dirty="0"/>
          </a:p>
        </p:txBody>
      </p:sp>
      <p:sp>
        <p:nvSpPr>
          <p:cNvPr id="3" name="Подзаголовок 2"/>
          <p:cNvSpPr>
            <a:spLocks noGrp="1"/>
          </p:cNvSpPr>
          <p:nvPr>
            <p:ph type="subTitle" idx="1"/>
          </p:nvPr>
        </p:nvSpPr>
        <p:spPr>
          <a:xfrm>
            <a:off x="539552" y="1052736"/>
            <a:ext cx="8136904" cy="5184576"/>
          </a:xfrm>
        </p:spPr>
        <p:txBody>
          <a:bodyPr>
            <a:noAutofit/>
          </a:bodyPr>
          <a:lstStyle/>
          <a:p>
            <a:pPr>
              <a:defRPr/>
            </a:pPr>
            <a:r>
              <a:rPr lang="ru-RU" sz="2000" b="1" i="1" dirty="0" smtClean="0"/>
              <a:t>Примеры </a:t>
            </a:r>
            <a:r>
              <a:rPr lang="ru-RU" sz="2000" b="1" i="1" dirty="0"/>
              <a:t>изменений муниципального нормативного правового </a:t>
            </a:r>
            <a:r>
              <a:rPr lang="ru-RU" sz="2000" b="1" i="1" dirty="0" smtClean="0"/>
              <a:t>акта.</a:t>
            </a:r>
            <a:endParaRPr lang="ru-RU" sz="2000" b="1" dirty="0"/>
          </a:p>
          <a:p>
            <a:pPr>
              <a:defRPr/>
            </a:pPr>
            <a:endParaRPr lang="ru-RU" sz="2000" dirty="0" smtClean="0"/>
          </a:p>
          <a:p>
            <a:pPr indent="450000" algn="just"/>
            <a:r>
              <a:rPr lang="ru-RU" sz="2000" i="1" dirty="0" smtClean="0"/>
              <a:t>Администрация </a:t>
            </a:r>
            <a:r>
              <a:rPr lang="ru-RU" sz="2000" i="1" dirty="0"/>
              <a:t>муниципального образования «Ленский муниципальный район» постановляет:</a:t>
            </a:r>
          </a:p>
          <a:p>
            <a:pPr lvl="0" indent="450000" algn="just"/>
            <a:r>
              <a:rPr lang="ru-RU" sz="2000" i="1" dirty="0"/>
              <a:t>Внести в Положение о проведении творческого конкурса плакатов по охране труда на территории МО «Ленский муниципальный район»    (далее – Положение), утвержденное постановлением Администрации муниципального образования «Ленский муниципальный район» </a:t>
            </a:r>
            <a:r>
              <a:rPr lang="ru-RU" sz="2000" i="1" dirty="0" smtClean="0"/>
              <a:t/>
            </a:r>
            <a:br>
              <a:rPr lang="ru-RU" sz="2000" i="1" dirty="0" smtClean="0"/>
            </a:br>
            <a:r>
              <a:rPr lang="ru-RU" sz="2000" i="1" dirty="0" smtClean="0"/>
              <a:t>от </a:t>
            </a:r>
            <a:r>
              <a:rPr lang="ru-RU" sz="2000" i="1" dirty="0"/>
              <a:t>21 марта 2019 года № 175, следующие изменения:</a:t>
            </a:r>
          </a:p>
          <a:p>
            <a:pPr indent="450000" algn="just"/>
            <a:r>
              <a:rPr lang="ru-RU" sz="2000" i="1" dirty="0"/>
              <a:t>1.1. Изложить пункт 3.6 </a:t>
            </a:r>
            <a:r>
              <a:rPr lang="ru-RU" sz="2000" i="1" dirty="0" smtClean="0"/>
              <a:t>Положения в </a:t>
            </a:r>
            <a:r>
              <a:rPr lang="ru-RU" sz="2000" i="1" dirty="0"/>
              <a:t>следующей редакции:</a:t>
            </a:r>
          </a:p>
          <a:p>
            <a:pPr indent="450000" algn="just"/>
            <a:r>
              <a:rPr lang="ru-RU" sz="2000" i="1" dirty="0"/>
              <a:t>«3.6. Плакат должен иметь в правом верхнем углу бирку (наклейку) с лицевой стороны (размер 30х80 мм) с указанием: название образовательного учреждения, название работы, Ф.И.О. автора (авторов) полностью.».</a:t>
            </a:r>
          </a:p>
          <a:p>
            <a:pPr>
              <a:defRPr/>
            </a:pPr>
            <a:endParaRPr lang="ru-RU" sz="2000" dirty="0" smtClean="0"/>
          </a:p>
        </p:txBody>
      </p:sp>
    </p:spTree>
    <p:extLst>
      <p:ext uri="{BB962C8B-B14F-4D97-AF65-F5344CB8AC3E}">
        <p14:creationId xmlns:p14="http://schemas.microsoft.com/office/powerpoint/2010/main" val="24480262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b="1" u="sng" dirty="0"/>
              <a:t>Возможные нарушения правил юридической техники </a:t>
            </a:r>
            <a:r>
              <a:rPr lang="ru-RU" sz="2700" dirty="0">
                <a:solidFill>
                  <a:schemeClr val="bg1"/>
                </a:solidFill>
              </a:rPr>
              <a:t/>
            </a:r>
            <a:br>
              <a:rPr lang="ru-RU" sz="2700" dirty="0">
                <a:solidFill>
                  <a:schemeClr val="bg1"/>
                </a:solidFill>
              </a:rPr>
            </a:br>
            <a:endParaRPr lang="ru-RU" sz="4900" u="sng" dirty="0"/>
          </a:p>
        </p:txBody>
      </p:sp>
      <p:sp>
        <p:nvSpPr>
          <p:cNvPr id="3" name="Подзаголовок 2"/>
          <p:cNvSpPr>
            <a:spLocks noGrp="1"/>
          </p:cNvSpPr>
          <p:nvPr>
            <p:ph type="subTitle" idx="1"/>
          </p:nvPr>
        </p:nvSpPr>
        <p:spPr>
          <a:xfrm>
            <a:off x="539552" y="1268760"/>
            <a:ext cx="8136904" cy="4968552"/>
          </a:xfrm>
        </p:spPr>
        <p:txBody>
          <a:bodyPr>
            <a:noAutofit/>
          </a:bodyPr>
          <a:lstStyle/>
          <a:p>
            <a:endParaRPr lang="ru-RU" sz="2000" b="1" i="1" dirty="0" smtClean="0"/>
          </a:p>
          <a:p>
            <a:r>
              <a:rPr lang="ru-RU" sz="2000" b="1" i="1" dirty="0" smtClean="0"/>
              <a:t>Нарушения </a:t>
            </a:r>
            <a:r>
              <a:rPr lang="ru-RU" sz="2000" b="1" i="1" dirty="0"/>
              <a:t>технического оформления нормативного акта</a:t>
            </a:r>
          </a:p>
          <a:p>
            <a:endParaRPr lang="ru-RU" sz="2000" dirty="0"/>
          </a:p>
          <a:p>
            <a:r>
              <a:rPr lang="ru-RU" sz="2000" dirty="0"/>
              <a:t>Пример: </a:t>
            </a:r>
            <a:r>
              <a:rPr lang="ru-RU" sz="2000" dirty="0" smtClean="0"/>
              <a:t/>
            </a:r>
            <a:br>
              <a:rPr lang="ru-RU" sz="2000" dirty="0" smtClean="0"/>
            </a:br>
            <a:r>
              <a:rPr lang="ru-RU" sz="2000" dirty="0" smtClean="0"/>
              <a:t>решение </a:t>
            </a:r>
            <a:r>
              <a:rPr lang="ru-RU" sz="2000" dirty="0"/>
              <a:t>муниципального Совета муниципального образования «</a:t>
            </a:r>
            <a:r>
              <a:rPr lang="ru-RU" sz="2000" dirty="0" err="1"/>
              <a:t>Няндомское</a:t>
            </a:r>
            <a:r>
              <a:rPr lang="ru-RU" sz="2000" dirty="0"/>
              <a:t>» от 21 февраля 2018 года № 82</a:t>
            </a:r>
            <a:br>
              <a:rPr lang="ru-RU" sz="2000" dirty="0"/>
            </a:br>
            <a:r>
              <a:rPr lang="ru-RU" sz="2000" dirty="0"/>
              <a:t> «Об утверждении прогнозного плана приватизации объектов муниципальной собственности муниципального образования «</a:t>
            </a:r>
            <a:r>
              <a:rPr lang="ru-RU" sz="2000" dirty="0" err="1"/>
              <a:t>Няндомское</a:t>
            </a:r>
            <a:r>
              <a:rPr lang="ru-RU" sz="2000" dirty="0"/>
              <a:t>» на 2018 год».</a:t>
            </a:r>
          </a:p>
          <a:p>
            <a:endParaRPr lang="ru-RU" sz="2000" dirty="0"/>
          </a:p>
          <a:p>
            <a:r>
              <a:rPr lang="ru-RU" sz="2000" dirty="0"/>
              <a:t>В преамбуле решения слово «статьёй» написано через букву «ё», хотя в остальных случаях по тексту вместо нее использована буква «е»</a:t>
            </a:r>
          </a:p>
          <a:p>
            <a:pPr>
              <a:defRPr/>
            </a:pPr>
            <a:endParaRPr lang="ru-RU"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53036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b="1" u="sng" dirty="0"/>
              <a:t>Возможные нарушения правил юридической техники </a:t>
            </a:r>
            <a:r>
              <a:rPr lang="ru-RU" sz="2700" dirty="0">
                <a:solidFill>
                  <a:schemeClr val="bg1"/>
                </a:solidFill>
              </a:rPr>
              <a:t/>
            </a:r>
            <a:br>
              <a:rPr lang="ru-RU" sz="2700" dirty="0">
                <a:solidFill>
                  <a:schemeClr val="bg1"/>
                </a:solidFill>
              </a:rPr>
            </a:br>
            <a:endParaRPr lang="ru-RU" sz="4900" u="sng" dirty="0"/>
          </a:p>
        </p:txBody>
      </p:sp>
      <p:sp>
        <p:nvSpPr>
          <p:cNvPr id="3" name="Подзаголовок 2"/>
          <p:cNvSpPr>
            <a:spLocks noGrp="1"/>
          </p:cNvSpPr>
          <p:nvPr>
            <p:ph type="subTitle" idx="1"/>
          </p:nvPr>
        </p:nvSpPr>
        <p:spPr>
          <a:xfrm>
            <a:off x="539552" y="1268760"/>
            <a:ext cx="8208912" cy="5256584"/>
          </a:xfrm>
        </p:spPr>
        <p:txBody>
          <a:bodyPr>
            <a:noAutofit/>
          </a:bodyPr>
          <a:lstStyle/>
          <a:p>
            <a:pPr>
              <a:defRPr/>
            </a:pPr>
            <a:r>
              <a:rPr lang="ru-RU" sz="1800" b="1" i="1" dirty="0"/>
              <a:t>Несоблюдения требования об указании при подписании муниципального акта  полного и официального наименования должности уполномоченного лица в соответствии с уставом муниципального образования.</a:t>
            </a:r>
          </a:p>
          <a:p>
            <a:pPr>
              <a:defRPr/>
            </a:pPr>
            <a:r>
              <a:rPr lang="ru-RU" sz="1800" dirty="0" smtClean="0"/>
              <a:t>Пример</a:t>
            </a:r>
            <a:r>
              <a:rPr lang="ru-RU" sz="1800" dirty="0"/>
              <a:t>: </a:t>
            </a:r>
            <a:r>
              <a:rPr lang="ru-RU" sz="1800" dirty="0" smtClean="0"/>
              <a:t/>
            </a:r>
            <a:br>
              <a:rPr lang="ru-RU" sz="1800" dirty="0" smtClean="0"/>
            </a:br>
            <a:r>
              <a:rPr lang="ru-RU" sz="1800" dirty="0" smtClean="0"/>
              <a:t>постановление </a:t>
            </a:r>
            <a:r>
              <a:rPr lang="ru-RU" sz="1800" dirty="0"/>
              <a:t>администрации муниципального образования «</a:t>
            </a:r>
            <a:r>
              <a:rPr lang="ru-RU" sz="1800" dirty="0" err="1"/>
              <a:t>Виноградовский</a:t>
            </a:r>
            <a:r>
              <a:rPr lang="ru-RU" sz="1800" dirty="0"/>
              <a:t> муниципальный район» от 17 апреля 2018 года</a:t>
            </a:r>
            <a:br>
              <a:rPr lang="ru-RU" sz="1800" dirty="0"/>
            </a:br>
            <a:r>
              <a:rPr lang="ru-RU" sz="1800" dirty="0"/>
              <a:t> № 80-па «Об утверждении административного регламента исполнения администрацией муниципального образования «</a:t>
            </a:r>
            <a:r>
              <a:rPr lang="ru-RU" sz="1800" dirty="0" err="1"/>
              <a:t>Виноградовский</a:t>
            </a:r>
            <a:r>
              <a:rPr lang="ru-RU" sz="1800" dirty="0"/>
              <a:t> муниципальный район» муниципальной функции по осуществлению муниципального земельного контроля на территории муниципального образования «</a:t>
            </a:r>
            <a:r>
              <a:rPr lang="ru-RU" sz="1800" dirty="0" err="1"/>
              <a:t>Виноградовский</a:t>
            </a:r>
            <a:r>
              <a:rPr lang="ru-RU" sz="1800" dirty="0"/>
              <a:t> муниципальный район».</a:t>
            </a:r>
          </a:p>
          <a:p>
            <a:pPr>
              <a:defRPr/>
            </a:pPr>
            <a:r>
              <a:rPr lang="ru-RU" sz="1800" dirty="0" smtClean="0"/>
              <a:t>Постановление </a:t>
            </a:r>
            <a:r>
              <a:rPr lang="ru-RU" sz="1800" dirty="0"/>
              <a:t>подписано главой администрации муниципального образования «</a:t>
            </a:r>
            <a:r>
              <a:rPr lang="ru-RU" sz="1800" dirty="0" err="1"/>
              <a:t>Виноградовский</a:t>
            </a:r>
            <a:r>
              <a:rPr lang="ru-RU" sz="1800" dirty="0"/>
              <a:t> муниципальный район».</a:t>
            </a:r>
          </a:p>
          <a:p>
            <a:pPr>
              <a:defRPr/>
            </a:pPr>
            <a:r>
              <a:rPr lang="ru-RU" sz="1800" dirty="0" smtClean="0"/>
              <a:t>Самостоятельной </a:t>
            </a:r>
            <a:r>
              <a:rPr lang="ru-RU" sz="1800" dirty="0"/>
              <a:t>должности главы администрации муниципального образования «</a:t>
            </a:r>
            <a:r>
              <a:rPr lang="ru-RU" sz="1800" dirty="0" err="1"/>
              <a:t>Виноградовский</a:t>
            </a:r>
            <a:r>
              <a:rPr lang="ru-RU" sz="1800" dirty="0"/>
              <a:t> муниципальный район» </a:t>
            </a:r>
            <a:r>
              <a:rPr lang="ru-RU" sz="1800" dirty="0" smtClean="0"/>
              <a:t>Уставом муниципального </a:t>
            </a:r>
            <a:r>
              <a:rPr lang="ru-RU" sz="1800" dirty="0"/>
              <a:t>образования «</a:t>
            </a:r>
            <a:r>
              <a:rPr lang="ru-RU" sz="1800" dirty="0" err="1"/>
              <a:t>Виноградовский</a:t>
            </a:r>
            <a:r>
              <a:rPr lang="ru-RU" sz="1800" dirty="0"/>
              <a:t> муниципальный район</a:t>
            </a:r>
            <a:r>
              <a:rPr lang="ru-RU" sz="1800" dirty="0" smtClean="0"/>
              <a:t>» </a:t>
            </a:r>
            <a:r>
              <a:rPr lang="ru-RU" sz="1800" dirty="0"/>
              <a:t>не предусмотрено.</a:t>
            </a:r>
          </a:p>
          <a:p>
            <a:endParaRPr lang="ru-RU" sz="1800" dirty="0"/>
          </a:p>
          <a:p>
            <a:pPr>
              <a:defRPr/>
            </a:pPr>
            <a:endParaRPr lang="ru-RU"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85140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517515" y="211484"/>
            <a:ext cx="8081631" cy="706582"/>
          </a:xfrm>
          <a:ln/>
        </p:spPr>
        <p:style>
          <a:lnRef idx="2">
            <a:schemeClr val="accent6"/>
          </a:lnRef>
          <a:fillRef idx="1">
            <a:schemeClr val="lt1"/>
          </a:fillRef>
          <a:effectRef idx="0">
            <a:schemeClr val="accent6"/>
          </a:effectRef>
          <a:fontRef idx="minor">
            <a:schemeClr val="dk1"/>
          </a:fontRef>
        </p:style>
        <p:txBody>
          <a:bodyPr/>
          <a:lstStyle/>
          <a:p>
            <a:r>
              <a:rPr lang="ru-RU" dirty="0" smtClean="0">
                <a:solidFill>
                  <a:schemeClr val="bg2"/>
                </a:solidFill>
              </a:rPr>
              <a:t>Наименование муниципального образования </a:t>
            </a:r>
          </a:p>
        </p:txBody>
      </p:sp>
      <p:sp>
        <p:nvSpPr>
          <p:cNvPr id="5" name="Rectangle 3"/>
          <p:cNvSpPr txBox="1">
            <a:spLocks noChangeArrowheads="1"/>
          </p:cNvSpPr>
          <p:nvPr/>
        </p:nvSpPr>
        <p:spPr bwMode="auto">
          <a:xfrm>
            <a:off x="611188" y="2052638"/>
            <a:ext cx="9217025" cy="3687762"/>
          </a:xfrm>
          <a:prstGeom prst="rect">
            <a:avLst/>
          </a:prstGeom>
          <a:noFill/>
          <a:ln w="9525">
            <a:noFill/>
            <a:miter lim="800000"/>
            <a:headEnd/>
            <a:tailEnd/>
          </a:ln>
        </p:spPr>
        <p:txBody>
          <a:bodyPr anchor="ctr"/>
          <a:lstStyle/>
          <a:p>
            <a:pPr algn="ctr" eaLnBrk="0" hangingPunct="0">
              <a:defRPr/>
            </a:pPr>
            <a:endParaRPr lang="ru-RU" kern="0" dirty="0">
              <a:latin typeface="+mj-lt"/>
              <a:ea typeface="+mj-ea"/>
              <a:cs typeface="+mj-cs"/>
            </a:endParaRPr>
          </a:p>
        </p:txBody>
      </p:sp>
      <p:sp>
        <p:nvSpPr>
          <p:cNvPr id="7" name="Rectangle 3"/>
          <p:cNvSpPr txBox="1">
            <a:spLocks noChangeArrowheads="1"/>
          </p:cNvSpPr>
          <p:nvPr/>
        </p:nvSpPr>
        <p:spPr bwMode="auto">
          <a:xfrm>
            <a:off x="274638" y="1919288"/>
            <a:ext cx="9001125" cy="3648075"/>
          </a:xfrm>
          <a:prstGeom prst="rect">
            <a:avLst/>
          </a:prstGeom>
          <a:noFill/>
          <a:ln w="9525">
            <a:noFill/>
            <a:miter lim="800000"/>
            <a:headEnd/>
            <a:tailEnd/>
          </a:ln>
        </p:spPr>
        <p:txBody>
          <a:bodyPr anchor="ctr"/>
          <a:lstStyle/>
          <a:p>
            <a:pPr algn="ctr" eaLnBrk="0" hangingPunct="0">
              <a:defRPr/>
            </a:pPr>
            <a:endParaRPr lang="ru-RU" sz="2400" kern="0" dirty="0">
              <a:latin typeface="+mj-lt"/>
              <a:ea typeface="+mj-ea"/>
              <a:cs typeface="+mj-cs"/>
            </a:endParaRPr>
          </a:p>
        </p:txBody>
      </p:sp>
      <p:sp>
        <p:nvSpPr>
          <p:cNvPr id="9" name="Rectangle 3"/>
          <p:cNvSpPr txBox="1">
            <a:spLocks noChangeArrowheads="1"/>
          </p:cNvSpPr>
          <p:nvPr/>
        </p:nvSpPr>
        <p:spPr bwMode="auto">
          <a:xfrm>
            <a:off x="363361" y="1005551"/>
            <a:ext cx="8389937" cy="1588019"/>
          </a:xfrm>
          <a:prstGeom prst="rect">
            <a:avLst/>
          </a:prstGeom>
          <a:noFill/>
          <a:ln w="9525">
            <a:noFill/>
            <a:miter lim="800000"/>
            <a:headEnd/>
            <a:tailEnd/>
          </a:ln>
        </p:spPr>
        <p:txBody>
          <a:bodyPr anchor="ctr"/>
          <a:lstStyle/>
          <a:p>
            <a:pPr algn="ctr"/>
            <a:r>
              <a:rPr lang="ru-RU" sz="2400" b="0" dirty="0" smtClean="0">
                <a:latin typeface="Times New Roman" panose="02020603050405020304" pitchFamily="18" charset="0"/>
                <a:cs typeface="Times New Roman" panose="02020603050405020304" pitchFamily="18" charset="0"/>
              </a:rPr>
              <a:t>Областной закон от 30 сентября 2019 г. №</a:t>
            </a:r>
            <a:r>
              <a:rPr lang="en-US" sz="2400" b="0" dirty="0" smtClean="0">
                <a:latin typeface="Times New Roman" panose="02020603050405020304" pitchFamily="18" charset="0"/>
                <a:cs typeface="Times New Roman" panose="02020603050405020304" pitchFamily="18" charset="0"/>
              </a:rPr>
              <a:t> </a:t>
            </a:r>
            <a:r>
              <a:rPr lang="en-US" sz="2400" b="0" dirty="0">
                <a:latin typeface="Times New Roman" panose="02020603050405020304" pitchFamily="18" charset="0"/>
                <a:cs typeface="Times New Roman" panose="02020603050405020304" pitchFamily="18" charset="0"/>
              </a:rPr>
              <a:t>135-10-</a:t>
            </a:r>
            <a:r>
              <a:rPr lang="ru-RU" sz="2400" b="0" dirty="0" smtClean="0">
                <a:latin typeface="Times New Roman" panose="02020603050405020304" pitchFamily="18" charset="0"/>
                <a:cs typeface="Times New Roman" panose="02020603050405020304" pitchFamily="18" charset="0"/>
              </a:rPr>
              <a:t>ОЗ </a:t>
            </a:r>
            <a:br>
              <a:rPr lang="ru-RU" sz="2400" b="0" dirty="0" smtClean="0">
                <a:latin typeface="Times New Roman" panose="02020603050405020304" pitchFamily="18" charset="0"/>
                <a:cs typeface="Times New Roman" panose="02020603050405020304" pitchFamily="18" charset="0"/>
              </a:rPr>
            </a:br>
            <a:r>
              <a:rPr lang="ru-RU" sz="2400" b="0" dirty="0" smtClean="0">
                <a:latin typeface="Times New Roman" panose="02020603050405020304" pitchFamily="18" charset="0"/>
                <a:cs typeface="Times New Roman" panose="02020603050405020304" pitchFamily="18" charset="0"/>
              </a:rPr>
              <a:t>«О </a:t>
            </a:r>
            <a:r>
              <a:rPr lang="ru-RU" sz="2400" b="0" dirty="0">
                <a:latin typeface="Times New Roman" panose="02020603050405020304" pitchFamily="18" charset="0"/>
                <a:cs typeface="Times New Roman" panose="02020603050405020304" pitchFamily="18" charset="0"/>
              </a:rPr>
              <a:t>внесении изменений в отдельные областные законы </a:t>
            </a:r>
            <a:r>
              <a:rPr lang="ru-RU" sz="2400" b="0" dirty="0" smtClean="0">
                <a:latin typeface="Times New Roman" panose="02020603050405020304" pitchFamily="18" charset="0"/>
                <a:cs typeface="Times New Roman" panose="02020603050405020304" pitchFamily="18" charset="0"/>
              </a:rPr>
              <a:t/>
            </a:r>
            <a:br>
              <a:rPr lang="ru-RU" sz="2400" b="0" dirty="0" smtClean="0">
                <a:latin typeface="Times New Roman" panose="02020603050405020304" pitchFamily="18" charset="0"/>
                <a:cs typeface="Times New Roman" panose="02020603050405020304" pitchFamily="18" charset="0"/>
              </a:rPr>
            </a:br>
            <a:r>
              <a:rPr lang="ru-RU" sz="2400" b="0" dirty="0" smtClean="0">
                <a:latin typeface="Times New Roman" panose="02020603050405020304" pitchFamily="18" charset="0"/>
                <a:cs typeface="Times New Roman" panose="02020603050405020304" pitchFamily="18" charset="0"/>
              </a:rPr>
              <a:t>в </a:t>
            </a:r>
            <a:r>
              <a:rPr lang="ru-RU" sz="2400" b="0" dirty="0">
                <a:latin typeface="Times New Roman" panose="02020603050405020304" pitchFamily="18" charset="0"/>
                <a:cs typeface="Times New Roman" panose="02020603050405020304" pitchFamily="18" charset="0"/>
              </a:rPr>
              <a:t>части наименований муниципальных образований Архангельской </a:t>
            </a:r>
            <a:r>
              <a:rPr lang="ru-RU" sz="2400" b="0" dirty="0" smtClean="0">
                <a:latin typeface="Times New Roman" panose="02020603050405020304" pitchFamily="18" charset="0"/>
                <a:cs typeface="Times New Roman" panose="02020603050405020304" pitchFamily="18" charset="0"/>
              </a:rPr>
              <a:t>области»</a:t>
            </a:r>
            <a:endParaRPr lang="ru-RU" sz="2400" b="0" dirty="0">
              <a:latin typeface="Times New Roman" panose="02020603050405020304" pitchFamily="18" charset="0"/>
              <a:cs typeface="Times New Roman" panose="02020603050405020304" pitchFamily="18" charset="0"/>
            </a:endParaRPr>
          </a:p>
        </p:txBody>
      </p:sp>
      <p:sp>
        <p:nvSpPr>
          <p:cNvPr id="11" name="Rectangle 3"/>
          <p:cNvSpPr txBox="1">
            <a:spLocks noChangeArrowheads="1"/>
          </p:cNvSpPr>
          <p:nvPr/>
        </p:nvSpPr>
        <p:spPr bwMode="auto">
          <a:xfrm>
            <a:off x="517515" y="2681054"/>
            <a:ext cx="8389937" cy="3949997"/>
          </a:xfrm>
          <a:prstGeom prst="rect">
            <a:avLst/>
          </a:prstGeom>
          <a:noFill/>
          <a:ln w="9525">
            <a:noFill/>
            <a:miter lim="800000"/>
            <a:headEnd/>
            <a:tailEnd/>
          </a:ln>
        </p:spPr>
        <p:txBody>
          <a:bodyPr anchor="ctr"/>
          <a:lstStyle/>
          <a:p>
            <a:r>
              <a:rPr lang="ru-RU" sz="2400" b="0" dirty="0" smtClean="0">
                <a:latin typeface="Times New Roman" panose="02020603050405020304" pitchFamily="18" charset="0"/>
                <a:cs typeface="Times New Roman" panose="02020603050405020304" pitchFamily="18" charset="0"/>
              </a:rPr>
              <a:t>Городской округ «Город Архангельск»</a:t>
            </a:r>
          </a:p>
          <a:p>
            <a:endParaRPr lang="ru-RU" sz="2400" b="0" dirty="0">
              <a:latin typeface="Times New Roman" panose="02020603050405020304" pitchFamily="18" charset="0"/>
              <a:cs typeface="Times New Roman" panose="02020603050405020304" pitchFamily="18" charset="0"/>
            </a:endParaRPr>
          </a:p>
          <a:p>
            <a:r>
              <a:rPr lang="ru-RU" sz="2400" b="0" dirty="0" smtClean="0">
                <a:latin typeface="Times New Roman" panose="02020603050405020304" pitchFamily="18" charset="0"/>
                <a:cs typeface="Times New Roman" panose="02020603050405020304" pitchFamily="18" charset="0"/>
              </a:rPr>
              <a:t>Городской округ Архангельской области «Город Коряжма»</a:t>
            </a:r>
          </a:p>
          <a:p>
            <a:endParaRPr lang="ru-RU" sz="2400" b="0" dirty="0">
              <a:latin typeface="Times New Roman" panose="02020603050405020304" pitchFamily="18" charset="0"/>
              <a:cs typeface="Times New Roman" panose="02020603050405020304" pitchFamily="18" charset="0"/>
            </a:endParaRPr>
          </a:p>
          <a:p>
            <a:r>
              <a:rPr lang="ru-RU" sz="2400" b="0" dirty="0">
                <a:latin typeface="Times New Roman" panose="02020603050405020304" pitchFamily="18" charset="0"/>
                <a:cs typeface="Times New Roman" panose="02020603050405020304" pitchFamily="18" charset="0"/>
              </a:rPr>
              <a:t>Пинежский муниципальный район Архангельской области</a:t>
            </a:r>
          </a:p>
          <a:p>
            <a:endParaRPr lang="ru-RU" sz="2400" b="0" dirty="0">
              <a:latin typeface="Times New Roman" panose="02020603050405020304" pitchFamily="18" charset="0"/>
              <a:cs typeface="Times New Roman" panose="02020603050405020304" pitchFamily="18" charset="0"/>
            </a:endParaRPr>
          </a:p>
          <a:p>
            <a:r>
              <a:rPr lang="ru-RU" sz="2400" b="0" dirty="0">
                <a:latin typeface="Times New Roman" panose="02020603050405020304" pitchFamily="18" charset="0"/>
                <a:cs typeface="Times New Roman" panose="02020603050405020304" pitchFamily="18" charset="0"/>
              </a:rPr>
              <a:t>Г</a:t>
            </a:r>
            <a:r>
              <a:rPr lang="ru-RU" sz="2400" b="0" dirty="0" smtClean="0">
                <a:latin typeface="Times New Roman" panose="02020603050405020304" pitchFamily="18" charset="0"/>
                <a:cs typeface="Times New Roman" panose="02020603050405020304" pitchFamily="18" charset="0"/>
              </a:rPr>
              <a:t>ородское </a:t>
            </a:r>
            <a:r>
              <a:rPr lang="ru-RU" sz="2400" b="0" dirty="0">
                <a:latin typeface="Times New Roman" panose="02020603050405020304" pitchFamily="18" charset="0"/>
                <a:cs typeface="Times New Roman" panose="02020603050405020304" pitchFamily="18" charset="0"/>
              </a:rPr>
              <a:t>поселение </a:t>
            </a:r>
            <a:r>
              <a:rPr lang="ru-RU" sz="2400" b="0" dirty="0" smtClean="0">
                <a:latin typeface="Times New Roman" panose="02020603050405020304" pitchFamily="18" charset="0"/>
                <a:cs typeface="Times New Roman" panose="02020603050405020304" pitchFamily="18" charset="0"/>
              </a:rPr>
              <a:t>«</a:t>
            </a:r>
            <a:r>
              <a:rPr lang="ru-RU" sz="2400" b="0" dirty="0" err="1" smtClean="0">
                <a:latin typeface="Times New Roman" panose="02020603050405020304" pitchFamily="18" charset="0"/>
                <a:cs typeface="Times New Roman" panose="02020603050405020304" pitchFamily="18" charset="0"/>
              </a:rPr>
              <a:t>Вельское</a:t>
            </a:r>
            <a:r>
              <a:rPr lang="ru-RU" sz="2400" b="0" dirty="0" smtClean="0">
                <a:latin typeface="Times New Roman" panose="02020603050405020304" pitchFamily="18" charset="0"/>
                <a:cs typeface="Times New Roman" panose="02020603050405020304" pitchFamily="18" charset="0"/>
              </a:rPr>
              <a:t>» </a:t>
            </a:r>
            <a:r>
              <a:rPr lang="ru-RU" sz="2400" b="0" dirty="0">
                <a:latin typeface="Times New Roman" panose="02020603050405020304" pitchFamily="18" charset="0"/>
                <a:cs typeface="Times New Roman" panose="02020603050405020304" pitchFamily="18" charset="0"/>
              </a:rPr>
              <a:t>Вельского муниципального района Архангельской </a:t>
            </a:r>
            <a:r>
              <a:rPr lang="ru-RU" sz="2400" b="0" dirty="0" smtClean="0">
                <a:latin typeface="Times New Roman" panose="02020603050405020304" pitchFamily="18" charset="0"/>
                <a:cs typeface="Times New Roman" panose="02020603050405020304" pitchFamily="18" charset="0"/>
              </a:rPr>
              <a:t>области</a:t>
            </a:r>
          </a:p>
          <a:p>
            <a:endParaRPr lang="ru-RU" sz="2400" b="0" dirty="0">
              <a:latin typeface="Times New Roman" panose="02020603050405020304" pitchFamily="18" charset="0"/>
              <a:cs typeface="Times New Roman" panose="02020603050405020304" pitchFamily="18" charset="0"/>
            </a:endParaRPr>
          </a:p>
          <a:p>
            <a:r>
              <a:rPr lang="ru-RU" sz="2400" b="0" dirty="0">
                <a:latin typeface="Times New Roman" panose="02020603050405020304" pitchFamily="18" charset="0"/>
                <a:cs typeface="Times New Roman" panose="02020603050405020304" pitchFamily="18" charset="0"/>
              </a:rPr>
              <a:t>С</a:t>
            </a:r>
            <a:r>
              <a:rPr lang="ru-RU" sz="2400" b="0" dirty="0" smtClean="0">
                <a:latin typeface="Times New Roman" panose="02020603050405020304" pitchFamily="18" charset="0"/>
                <a:cs typeface="Times New Roman" panose="02020603050405020304" pitchFamily="18" charset="0"/>
              </a:rPr>
              <a:t>ельское </a:t>
            </a:r>
            <a:r>
              <a:rPr lang="ru-RU" sz="2400" b="0" dirty="0">
                <a:latin typeface="Times New Roman" panose="02020603050405020304" pitchFamily="18" charset="0"/>
                <a:cs typeface="Times New Roman" panose="02020603050405020304" pitchFamily="18" charset="0"/>
              </a:rPr>
              <a:t>поселение </a:t>
            </a:r>
            <a:r>
              <a:rPr lang="ru-RU" sz="2400" b="0" dirty="0" smtClean="0">
                <a:latin typeface="Times New Roman" panose="02020603050405020304" pitchFamily="18" charset="0"/>
                <a:cs typeface="Times New Roman" panose="02020603050405020304" pitchFamily="18" charset="0"/>
              </a:rPr>
              <a:t>«</a:t>
            </a:r>
            <a:r>
              <a:rPr lang="ru-RU" sz="2400" b="0" dirty="0" err="1" smtClean="0">
                <a:latin typeface="Times New Roman" panose="02020603050405020304" pitchFamily="18" charset="0"/>
                <a:cs typeface="Times New Roman" panose="02020603050405020304" pitchFamily="18" charset="0"/>
              </a:rPr>
              <a:t>Аргуновское</a:t>
            </a:r>
            <a:r>
              <a:rPr lang="ru-RU" sz="2400" b="0" dirty="0" smtClean="0">
                <a:latin typeface="Times New Roman" panose="02020603050405020304" pitchFamily="18" charset="0"/>
                <a:cs typeface="Times New Roman" panose="02020603050405020304" pitchFamily="18" charset="0"/>
              </a:rPr>
              <a:t>» </a:t>
            </a:r>
            <a:r>
              <a:rPr lang="ru-RU" sz="2400" b="0" dirty="0">
                <a:latin typeface="Times New Roman" panose="02020603050405020304" pitchFamily="18" charset="0"/>
                <a:cs typeface="Times New Roman" panose="02020603050405020304" pitchFamily="18" charset="0"/>
              </a:rPr>
              <a:t>Вельского муниципального района Архангельской </a:t>
            </a:r>
            <a:r>
              <a:rPr lang="ru-RU" sz="2400" b="0" dirty="0" smtClean="0">
                <a:latin typeface="Times New Roman" panose="02020603050405020304" pitchFamily="18" charset="0"/>
                <a:cs typeface="Times New Roman" panose="02020603050405020304" pitchFamily="18" charset="0"/>
              </a:rPr>
              <a:t>области</a:t>
            </a:r>
            <a:endParaRPr lang="ru-RU"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212928"/>
      </p:ext>
    </p:extLst>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b="1" u="sng" dirty="0"/>
              <a:t>Возможные нарушения правил юридической техники </a:t>
            </a:r>
            <a:r>
              <a:rPr lang="ru-RU" sz="2700" dirty="0">
                <a:solidFill>
                  <a:schemeClr val="bg1"/>
                </a:solidFill>
              </a:rPr>
              <a:t/>
            </a:r>
            <a:br>
              <a:rPr lang="ru-RU" sz="2700" dirty="0">
                <a:solidFill>
                  <a:schemeClr val="bg1"/>
                </a:solidFill>
              </a:rPr>
            </a:br>
            <a:endParaRPr lang="ru-RU" sz="4900" u="sng" dirty="0"/>
          </a:p>
        </p:txBody>
      </p:sp>
      <p:sp>
        <p:nvSpPr>
          <p:cNvPr id="3" name="Подзаголовок 2"/>
          <p:cNvSpPr>
            <a:spLocks noGrp="1"/>
          </p:cNvSpPr>
          <p:nvPr>
            <p:ph type="subTitle" idx="1"/>
          </p:nvPr>
        </p:nvSpPr>
        <p:spPr>
          <a:xfrm>
            <a:off x="539552" y="1268760"/>
            <a:ext cx="8208912" cy="5256584"/>
          </a:xfrm>
        </p:spPr>
        <p:txBody>
          <a:bodyPr>
            <a:noAutofit/>
          </a:bodyPr>
          <a:lstStyle/>
          <a:p>
            <a:pPr>
              <a:defRPr/>
            </a:pPr>
            <a:r>
              <a:rPr lang="ru-RU" sz="1800" b="1" i="1" dirty="0"/>
              <a:t>Употребление наименований органов местного самоуправления других муниципальных </a:t>
            </a:r>
            <a:r>
              <a:rPr lang="ru-RU" sz="1800" b="1" i="1" dirty="0" smtClean="0"/>
              <a:t>образований, </a:t>
            </a:r>
            <a:r>
              <a:rPr lang="ru-RU" sz="1800" b="1" i="1" dirty="0"/>
              <a:t>не соответствующих уставу муниципального </a:t>
            </a:r>
            <a:r>
              <a:rPr lang="ru-RU" sz="1800" b="1" i="1" dirty="0" smtClean="0"/>
              <a:t>образования.</a:t>
            </a:r>
            <a:endParaRPr lang="ru-RU" sz="1800" b="1" i="1" dirty="0"/>
          </a:p>
          <a:p>
            <a:pPr>
              <a:lnSpc>
                <a:spcPct val="150000"/>
              </a:lnSpc>
              <a:defRPr/>
            </a:pPr>
            <a:r>
              <a:rPr lang="ru-RU" sz="1800" dirty="0"/>
              <a:t>Причина – заимствование текстов муниципальных актов</a:t>
            </a:r>
          </a:p>
          <a:p>
            <a:endParaRPr lang="ru-RU" sz="1800" dirty="0"/>
          </a:p>
          <a:p>
            <a:r>
              <a:rPr lang="ru-RU" sz="1800" dirty="0"/>
              <a:t>Пример</a:t>
            </a:r>
            <a:r>
              <a:rPr lang="ru-RU" sz="1800" dirty="0" smtClean="0"/>
              <a:t>:</a:t>
            </a:r>
            <a:br>
              <a:rPr lang="ru-RU" sz="1800" dirty="0" smtClean="0"/>
            </a:br>
            <a:r>
              <a:rPr lang="ru-RU" sz="1800" dirty="0" smtClean="0"/>
              <a:t> </a:t>
            </a:r>
            <a:r>
              <a:rPr lang="ru-RU" sz="1800" dirty="0"/>
              <a:t>постановление администрации муниципального образования «</a:t>
            </a:r>
            <a:r>
              <a:rPr lang="ru-RU" sz="1800" dirty="0" err="1"/>
              <a:t>Койдокурское</a:t>
            </a:r>
            <a:r>
              <a:rPr lang="ru-RU" sz="1800" dirty="0"/>
              <a:t>» от 21 апреля 2017 года № </a:t>
            </a:r>
            <a:r>
              <a:rPr lang="ru-RU" sz="1800" dirty="0" smtClean="0"/>
              <a:t>13  </a:t>
            </a:r>
            <a:r>
              <a:rPr lang="ru-RU" sz="1800" dirty="0"/>
              <a:t>«Об утверждении административного регламента предоставления муниципальной услуги по предоставление выписок из </a:t>
            </a:r>
            <a:r>
              <a:rPr lang="ru-RU" sz="1800" dirty="0" err="1"/>
              <a:t>похозяйственных</a:t>
            </a:r>
            <a:r>
              <a:rPr lang="ru-RU" sz="1800" dirty="0"/>
              <a:t> книг муниципального образования «</a:t>
            </a:r>
            <a:r>
              <a:rPr lang="ru-RU" sz="1800" dirty="0" err="1"/>
              <a:t>Койдокурское</a:t>
            </a:r>
            <a:r>
              <a:rPr lang="ru-RU" sz="1800" dirty="0"/>
              <a:t>» Холмогорского муниципального района»</a:t>
            </a:r>
          </a:p>
          <a:p>
            <a:r>
              <a:rPr lang="ru-RU" sz="1800" dirty="0" smtClean="0"/>
              <a:t>Согласно </a:t>
            </a:r>
            <a:r>
              <a:rPr lang="ru-RU" sz="1800" dirty="0"/>
              <a:t>абзацу пятнадцатому пункта 2.7 административного регламента сотрудник администрации муниципального образования «</a:t>
            </a:r>
            <a:r>
              <a:rPr lang="ru-RU" sz="1800" dirty="0" err="1"/>
              <a:t>Кехотское</a:t>
            </a:r>
            <a:r>
              <a:rPr lang="ru-RU" sz="1800" dirty="0"/>
              <a:t>» обеспечивает возможность самостоятельного передвижения инвалидов, обратившихся за получением муниципальной услуги в администрацию муниципального образования «</a:t>
            </a:r>
            <a:r>
              <a:rPr lang="ru-RU" sz="1800" dirty="0" err="1"/>
              <a:t>Койдокурское</a:t>
            </a:r>
            <a:r>
              <a:rPr lang="ru-RU" sz="1800" dirty="0"/>
              <a:t>».</a:t>
            </a:r>
          </a:p>
          <a:p>
            <a:endParaRPr lang="ru-RU" sz="1800" dirty="0"/>
          </a:p>
          <a:p>
            <a:pPr>
              <a:defRPr/>
            </a:pPr>
            <a:endParaRPr lang="ru-RU"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32166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b="1" u="sng" dirty="0"/>
              <a:t>Возможные нарушения правил юридической техники </a:t>
            </a:r>
            <a:r>
              <a:rPr lang="ru-RU" sz="2700" dirty="0">
                <a:solidFill>
                  <a:schemeClr val="bg1"/>
                </a:solidFill>
              </a:rPr>
              <a:t/>
            </a:r>
            <a:br>
              <a:rPr lang="ru-RU" sz="2700" dirty="0">
                <a:solidFill>
                  <a:schemeClr val="bg1"/>
                </a:solidFill>
              </a:rPr>
            </a:br>
            <a:endParaRPr lang="ru-RU" sz="4900" u="sng" dirty="0"/>
          </a:p>
        </p:txBody>
      </p:sp>
      <p:sp>
        <p:nvSpPr>
          <p:cNvPr id="3" name="Подзаголовок 2"/>
          <p:cNvSpPr>
            <a:spLocks noGrp="1"/>
          </p:cNvSpPr>
          <p:nvPr>
            <p:ph type="subTitle" idx="1"/>
          </p:nvPr>
        </p:nvSpPr>
        <p:spPr>
          <a:xfrm>
            <a:off x="539552" y="1124744"/>
            <a:ext cx="8208912" cy="5472608"/>
          </a:xfrm>
        </p:spPr>
        <p:txBody>
          <a:bodyPr>
            <a:noAutofit/>
          </a:bodyPr>
          <a:lstStyle/>
          <a:p>
            <a:pPr>
              <a:lnSpc>
                <a:spcPct val="150000"/>
              </a:lnSpc>
              <a:defRPr/>
            </a:pPr>
            <a:r>
              <a:rPr lang="ru-RU" sz="1600" b="1" dirty="0"/>
              <a:t>Употребление в тексте </a:t>
            </a:r>
            <a:r>
              <a:rPr lang="ru-RU" sz="1600" b="1" dirty="0" smtClean="0"/>
              <a:t>муниципальных нормативных </a:t>
            </a:r>
            <a:r>
              <a:rPr lang="ru-RU" sz="1600" b="1" dirty="0"/>
              <a:t>актов наименований  других субъектов Российской Федерации, не имеющих отношения к  предмету регулирования </a:t>
            </a:r>
            <a:r>
              <a:rPr lang="ru-RU" sz="1600" b="1" dirty="0" smtClean="0"/>
              <a:t>муниципального нормативного </a:t>
            </a:r>
            <a:r>
              <a:rPr lang="ru-RU" sz="1600" b="1" dirty="0"/>
              <a:t>акта</a:t>
            </a:r>
            <a:r>
              <a:rPr lang="ru-RU" sz="1600" b="1" dirty="0" smtClean="0"/>
              <a:t>.</a:t>
            </a:r>
          </a:p>
          <a:p>
            <a:pPr>
              <a:lnSpc>
                <a:spcPct val="150000"/>
              </a:lnSpc>
              <a:defRPr/>
            </a:pPr>
            <a:r>
              <a:rPr lang="ru-RU" sz="1600" dirty="0" smtClean="0"/>
              <a:t>Пример:</a:t>
            </a:r>
            <a:endParaRPr lang="ru-RU" sz="1600" dirty="0"/>
          </a:p>
          <a:p>
            <a:pPr algn="just">
              <a:lnSpc>
                <a:spcPct val="150000"/>
              </a:lnSpc>
              <a:defRPr/>
            </a:pPr>
            <a:r>
              <a:rPr lang="ru-RU" sz="1600" dirty="0"/>
              <a:t>По тексту административного регламента используются понятия «нормативно-правовые акты Республики Коми» и «законодательство Республики Коми</a:t>
            </a:r>
            <a:r>
              <a:rPr lang="ru-RU" sz="1600" dirty="0" smtClean="0"/>
              <a:t>» (</a:t>
            </a:r>
            <a:r>
              <a:rPr lang="ru-RU" sz="1600" dirty="0"/>
              <a:t>абзац первый пункта 2.10, пункт 2.15, подпункт 9</a:t>
            </a:r>
            <a:br>
              <a:rPr lang="ru-RU" sz="1600" dirty="0"/>
            </a:br>
            <a:r>
              <a:rPr lang="ru-RU" sz="1600" dirty="0"/>
              <a:t>пункта </a:t>
            </a:r>
            <a:r>
              <a:rPr lang="ru-RU" sz="1600" dirty="0" smtClean="0"/>
              <a:t>3.3 </a:t>
            </a:r>
            <a:r>
              <a:rPr lang="ru-RU" sz="1600" dirty="0"/>
              <a:t>административного регламента, утвержденного постановлением администрации муниципального образования «</a:t>
            </a:r>
            <a:r>
              <a:rPr lang="ru-RU" sz="1600" dirty="0" err="1"/>
              <a:t>Хаврогорское</a:t>
            </a:r>
            <a:r>
              <a:rPr lang="ru-RU" sz="1600" dirty="0"/>
              <a:t>» от 28 сентября 2016 года № 13 «Об утверждении административного регламента предоставления муниципальной услуги по присвоению, изменению и аннулированию адресов объектам адресации на территории муниципального образования «</a:t>
            </a:r>
            <a:r>
              <a:rPr lang="ru-RU" sz="1600" dirty="0" err="1"/>
              <a:t>Хаврогорское</a:t>
            </a:r>
            <a:r>
              <a:rPr lang="ru-RU" sz="1600" dirty="0"/>
              <a:t>» </a:t>
            </a:r>
            <a:r>
              <a:rPr lang="ru-RU" sz="1600" dirty="0" smtClean="0"/>
              <a:t>).</a:t>
            </a:r>
            <a:endParaRPr lang="ru-RU" sz="1600" dirty="0"/>
          </a:p>
          <a:p>
            <a:endParaRPr lang="ru-RU" sz="1600" dirty="0"/>
          </a:p>
          <a:p>
            <a:pPr>
              <a:defRPr/>
            </a:pPr>
            <a:endParaRPr lang="ru-RU" sz="16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412281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928992" cy="504056"/>
          </a:xfrm>
        </p:spPr>
        <p:txBody>
          <a:bodyPr>
            <a:normAutofit fontScale="90000"/>
          </a:bodyPr>
          <a:lstStyle/>
          <a:p>
            <a:pPr indent="457200"/>
            <a:r>
              <a:rPr lang="ru-RU" dirty="0" smtClean="0"/>
              <a:t/>
            </a:r>
            <a:br>
              <a:rPr lang="ru-RU" dirty="0" smtClean="0"/>
            </a:br>
            <a:r>
              <a:rPr lang="ru-RU" sz="2700" b="1" u="sng" dirty="0"/>
              <a:t>Возможные нарушения правил юридической техники </a:t>
            </a:r>
            <a:r>
              <a:rPr lang="ru-RU" sz="2700" dirty="0">
                <a:solidFill>
                  <a:schemeClr val="bg1"/>
                </a:solidFill>
              </a:rPr>
              <a:t/>
            </a:r>
            <a:br>
              <a:rPr lang="ru-RU" sz="2700" dirty="0">
                <a:solidFill>
                  <a:schemeClr val="bg1"/>
                </a:solidFill>
              </a:rPr>
            </a:br>
            <a:endParaRPr lang="ru-RU" sz="4900" u="sng" dirty="0"/>
          </a:p>
        </p:txBody>
      </p:sp>
      <p:sp>
        <p:nvSpPr>
          <p:cNvPr id="3" name="Подзаголовок 2"/>
          <p:cNvSpPr>
            <a:spLocks noGrp="1"/>
          </p:cNvSpPr>
          <p:nvPr>
            <p:ph type="subTitle" idx="1"/>
          </p:nvPr>
        </p:nvSpPr>
        <p:spPr>
          <a:xfrm>
            <a:off x="539552" y="908720"/>
            <a:ext cx="8208912" cy="5688632"/>
          </a:xfrm>
        </p:spPr>
        <p:txBody>
          <a:bodyPr>
            <a:noAutofit/>
          </a:bodyPr>
          <a:lstStyle/>
          <a:p>
            <a:r>
              <a:rPr lang="ru-RU" sz="1500" b="1" dirty="0" smtClean="0"/>
              <a:t>Указание в тексте муниципального правового акта неточных реквизитов правового акта. </a:t>
            </a:r>
            <a:r>
              <a:rPr lang="ru-RU" sz="1500" dirty="0" smtClean="0"/>
              <a:t>Пример</a:t>
            </a:r>
            <a:r>
              <a:rPr lang="ru-RU" sz="1500" dirty="0"/>
              <a:t>: </a:t>
            </a:r>
            <a:endParaRPr lang="ru-RU" sz="1500" dirty="0" smtClean="0"/>
          </a:p>
          <a:p>
            <a:r>
              <a:rPr lang="ru-RU" sz="1500" dirty="0" smtClean="0"/>
              <a:t>В постановлении </a:t>
            </a:r>
            <a:r>
              <a:rPr lang="ru-RU" sz="1500" dirty="0"/>
              <a:t>администрации муниципального образования «</a:t>
            </a:r>
            <a:r>
              <a:rPr lang="ru-RU" sz="1500" dirty="0" err="1"/>
              <a:t>Матигорское</a:t>
            </a:r>
            <a:r>
              <a:rPr lang="ru-RU" sz="1500" dirty="0" smtClean="0"/>
              <a:t>»</a:t>
            </a:r>
            <a:br>
              <a:rPr lang="ru-RU" sz="1500" dirty="0" smtClean="0"/>
            </a:br>
            <a:r>
              <a:rPr lang="ru-RU" sz="1500" dirty="0" smtClean="0"/>
              <a:t> </a:t>
            </a:r>
            <a:r>
              <a:rPr lang="ru-RU" sz="1500" dirty="0"/>
              <a:t>от </a:t>
            </a:r>
            <a:r>
              <a:rPr lang="ru-RU" sz="1500" dirty="0" smtClean="0"/>
              <a:t>5 </a:t>
            </a:r>
            <a:r>
              <a:rPr lang="ru-RU" sz="1500" dirty="0"/>
              <a:t>февраля 2018 года № 4 «Об утверждении административного регламента по предоставлению муниципальной услуги «Предоставление информации из реестра муниципального имущества в муниципальном образовании «</a:t>
            </a:r>
            <a:r>
              <a:rPr lang="ru-RU" sz="1500" dirty="0" err="1"/>
              <a:t>Матигорское</a:t>
            </a:r>
            <a:r>
              <a:rPr lang="ru-RU" sz="1500" dirty="0"/>
              <a:t>» Холмогорского района» </a:t>
            </a:r>
            <a:r>
              <a:rPr lang="ru-RU" sz="1500" dirty="0" smtClean="0"/>
              <a:t>дана </a:t>
            </a:r>
            <a:r>
              <a:rPr lang="ru-RU" sz="1500" dirty="0"/>
              <a:t>ссылка на постановление Правительства Архангельской области </a:t>
            </a:r>
            <a:r>
              <a:rPr lang="ru-RU" sz="1500" dirty="0" smtClean="0"/>
              <a:t/>
            </a:r>
            <a:br>
              <a:rPr lang="ru-RU" sz="1500" dirty="0" smtClean="0"/>
            </a:br>
            <a:r>
              <a:rPr lang="ru-RU" sz="1500" dirty="0" smtClean="0"/>
              <a:t>от </a:t>
            </a:r>
            <a:r>
              <a:rPr lang="ru-RU" sz="1500" dirty="0"/>
              <a:t>28 декабря 2010 года № 408-пп «О создании государственных информационных систем, обеспечивающих предоставление государственных услуг Архангельской области и муниципальных услуг муниципальных образований Архангельской области гражданам и организациям в электронной форме</a:t>
            </a:r>
            <a:r>
              <a:rPr lang="ru-RU" sz="1500" dirty="0" smtClean="0"/>
              <a:t>».</a:t>
            </a:r>
            <a:endParaRPr lang="ru-RU" sz="1500" dirty="0"/>
          </a:p>
          <a:p>
            <a:r>
              <a:rPr lang="ru-RU" sz="1500" dirty="0" smtClean="0"/>
              <a:t>Постановлением </a:t>
            </a:r>
            <a:r>
              <a:rPr lang="ru-RU" sz="1500" dirty="0"/>
              <a:t>Правительства Архангельской области от 31 мая 2016 года </a:t>
            </a:r>
            <a:r>
              <a:rPr lang="ru-RU" sz="1500" dirty="0" smtClean="0"/>
              <a:t/>
            </a:r>
            <a:br>
              <a:rPr lang="ru-RU" sz="1500" dirty="0" smtClean="0"/>
            </a:br>
            <a:r>
              <a:rPr lang="ru-RU" sz="1500" dirty="0" smtClean="0"/>
              <a:t>№ </a:t>
            </a:r>
            <a:r>
              <a:rPr lang="ru-RU" sz="1500" dirty="0"/>
              <a:t>193-пп «О переименовании государственных информационных систем Архангельской области, обеспечивающих предоставление в электронной форме государственных и муниципальных услуг (исполнение государственных и муниципальных функций), и о внесении изменений в отдельные нормативные правовые акты Архангельской области» </a:t>
            </a:r>
            <a:r>
              <a:rPr lang="ru-RU" sz="1500" dirty="0" smtClean="0"/>
              <a:t>наименование </a:t>
            </a:r>
            <a:r>
              <a:rPr lang="ru-RU" sz="1500" dirty="0"/>
              <a:t>постановления Правительства Архангельской области от 28 </a:t>
            </a:r>
            <a:r>
              <a:rPr lang="ru-RU" sz="1500" dirty="0" smtClean="0"/>
              <a:t>декабря</a:t>
            </a:r>
            <a:br>
              <a:rPr lang="ru-RU" sz="1500" dirty="0" smtClean="0"/>
            </a:br>
            <a:r>
              <a:rPr lang="ru-RU" sz="1500" dirty="0" smtClean="0"/>
              <a:t> </a:t>
            </a:r>
            <a:r>
              <a:rPr lang="ru-RU" sz="1500" dirty="0"/>
              <a:t>2010 года </a:t>
            </a:r>
            <a:r>
              <a:rPr lang="ru-RU" sz="1500" dirty="0" smtClean="0"/>
              <a:t>№ 408-пп </a:t>
            </a:r>
            <a:r>
              <a:rPr lang="ru-RU" sz="1500" dirty="0"/>
              <a:t>изложено в следующей редакции: «О государственных информационных системах Архангельской области, обеспечивающих предоставление государственных услуг (исполнение функций) Архангельской области и предоставление муниципальных услуг (исполнение функций) муниципальных образований Архангельской области в электронной форме».</a:t>
            </a:r>
          </a:p>
          <a:p>
            <a:endParaRPr lang="ru-RU" sz="1500" dirty="0"/>
          </a:p>
          <a:p>
            <a:pPr>
              <a:defRPr/>
            </a:pPr>
            <a:endParaRPr lang="ru-RU" sz="15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64916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124744"/>
            <a:ext cx="8208912" cy="5472608"/>
          </a:xfrm>
        </p:spPr>
        <p:txBody>
          <a:bodyPr>
            <a:noAutofit/>
          </a:bodyPr>
          <a:lstStyle/>
          <a:p>
            <a:endParaRPr lang="ru-RU" sz="1600" dirty="0"/>
          </a:p>
          <a:p>
            <a:pPr>
              <a:defRPr/>
            </a:pPr>
            <a:endParaRPr lang="ru-RU" sz="1600" dirty="0" smtClean="0">
              <a:effectLst>
                <a:outerShdw blurRad="38100" dist="38100" dir="2700000" algn="tl">
                  <a:srgbClr val="000000">
                    <a:alpha val="43137"/>
                  </a:srgbClr>
                </a:outerShdw>
              </a:effectLst>
            </a:endParaRPr>
          </a:p>
        </p:txBody>
      </p:sp>
      <p:sp>
        <p:nvSpPr>
          <p:cNvPr id="4" name="Заголовок 3"/>
          <p:cNvSpPr>
            <a:spLocks noGrp="1"/>
          </p:cNvSpPr>
          <p:nvPr>
            <p:ph type="ctrTitle"/>
          </p:nvPr>
        </p:nvSpPr>
        <p:spPr>
          <a:xfrm>
            <a:off x="685800" y="407322"/>
            <a:ext cx="7772400" cy="6384175"/>
          </a:xfrm>
        </p:spPr>
        <p:txBody>
          <a:bodyPr/>
          <a:lstStyle/>
          <a:p>
            <a:r>
              <a:rPr lang="ru-RU" sz="1800" dirty="0"/>
              <a:t>1. Принятие муниципального нормативного правового акта </a:t>
            </a:r>
            <a:br>
              <a:rPr lang="ru-RU" sz="1800" dirty="0"/>
            </a:br>
            <a:r>
              <a:rPr lang="ru-RU" sz="1800" dirty="0"/>
              <a:t>по вопросам, относящимся к компетенции органов государственной власти или органов местного самоуправления иного уровня</a:t>
            </a:r>
            <a:br>
              <a:rPr lang="ru-RU" sz="1800" dirty="0"/>
            </a:br>
            <a:r>
              <a:rPr lang="ru-RU" sz="1800" dirty="0" smtClean="0"/>
              <a:t/>
            </a:r>
            <a:br>
              <a:rPr lang="ru-RU" sz="1800" dirty="0" smtClean="0"/>
            </a:br>
            <a:r>
              <a:rPr lang="ru-RU" sz="1800" i="1" dirty="0"/>
              <a:t>Принятие представительным органом муниципального образования порядка управления многоквартирным домом, все помещения в котором находятся в муниципальной собственности </a:t>
            </a:r>
            <a:r>
              <a:rPr lang="ru-RU" sz="1800" i="1" dirty="0" smtClean="0"/>
              <a:t/>
            </a:r>
            <a:br>
              <a:rPr lang="ru-RU" sz="1800" i="1" dirty="0" smtClean="0"/>
            </a:br>
            <a:r>
              <a:rPr lang="ru-RU" sz="1800" i="1" dirty="0"/>
              <a:t/>
            </a:r>
            <a:br>
              <a:rPr lang="ru-RU" sz="1800" i="1" dirty="0"/>
            </a:br>
            <a:r>
              <a:rPr lang="ru-RU" sz="1800" i="1" dirty="0" smtClean="0"/>
              <a:t>Принятие </a:t>
            </a:r>
            <a:r>
              <a:rPr lang="ru-RU" sz="1800" i="1" dirty="0"/>
              <a:t>Порядка получения муниципальными служащими администрации муниципального образования разрешения на участие на безвозмездной основе в управлении некоммерческими организациями </a:t>
            </a:r>
            <a:r>
              <a:rPr lang="ru-RU" sz="1800" i="1" dirty="0" smtClean="0"/>
              <a:t/>
            </a:r>
            <a:br>
              <a:rPr lang="ru-RU" sz="1800" i="1" dirty="0" smtClean="0"/>
            </a:br>
            <a:r>
              <a:rPr lang="ru-RU" sz="1800" i="1" dirty="0" smtClean="0"/>
              <a:t/>
            </a:r>
            <a:br>
              <a:rPr lang="ru-RU" sz="1800" i="1" dirty="0" smtClean="0"/>
            </a:br>
            <a:r>
              <a:rPr lang="ru-RU" sz="1800" i="1" dirty="0"/>
              <a:t>Утверждение постановлением администрации муниципального образования особенностей сжигания мусора, вывозимого из населенных пунктов, вводится запрет на выжигание хвороста, лесной подстилки, сухой травы и других лесных горючих материалов на земельных участках, непосредственно примыкающих к лесам, защитным и лесным насаждениям и не отделенных противопожарной минерализованной полосой </a:t>
            </a:r>
            <a:endParaRPr lang="ru-RU" sz="1800" dirty="0"/>
          </a:p>
        </p:txBody>
      </p:sp>
    </p:spTree>
    <p:extLst>
      <p:ext uri="{BB962C8B-B14F-4D97-AF65-F5344CB8AC3E}">
        <p14:creationId xmlns:p14="http://schemas.microsoft.com/office/powerpoint/2010/main" val="5406696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124744"/>
            <a:ext cx="8208912" cy="5472608"/>
          </a:xfrm>
        </p:spPr>
        <p:txBody>
          <a:bodyPr>
            <a:noAutofit/>
          </a:bodyPr>
          <a:lstStyle/>
          <a:p>
            <a:endParaRPr lang="ru-RU" sz="1600" dirty="0"/>
          </a:p>
          <a:p>
            <a:pPr>
              <a:defRPr/>
            </a:pPr>
            <a:endParaRPr lang="ru-RU" sz="1600" dirty="0" smtClean="0">
              <a:effectLst>
                <a:outerShdw blurRad="38100" dist="38100" dir="2700000" algn="tl">
                  <a:srgbClr val="000000">
                    <a:alpha val="43137"/>
                  </a:srgbClr>
                </a:outerShdw>
              </a:effectLst>
            </a:endParaRPr>
          </a:p>
        </p:txBody>
      </p:sp>
      <p:sp>
        <p:nvSpPr>
          <p:cNvPr id="4" name="Заголовок 3"/>
          <p:cNvSpPr>
            <a:spLocks noGrp="1"/>
          </p:cNvSpPr>
          <p:nvPr>
            <p:ph type="ctrTitle"/>
          </p:nvPr>
        </p:nvSpPr>
        <p:spPr>
          <a:xfrm>
            <a:off x="685800" y="407322"/>
            <a:ext cx="7772400" cy="6384175"/>
          </a:xfrm>
        </p:spPr>
        <p:txBody>
          <a:bodyPr/>
          <a:lstStyle/>
          <a:p>
            <a:r>
              <a:rPr lang="ru-RU" sz="1800" i="1" dirty="0" smtClean="0"/>
              <a:t>Утверждение </a:t>
            </a:r>
            <a:r>
              <a:rPr lang="ru-RU" sz="1800" i="1" dirty="0"/>
              <a:t>постановлением администрации муниципального образования Положения о проверке достоверности и полноты сведений о доходах, об имуществе и обязательствах имущественного характера, представляемых гражданами, претендующими на замещение должностей муниципальной службы, и муниципальными служащими, и соблюдения муниципальными служащими требований к служебному поведению в муниципальном образовании </a:t>
            </a:r>
            <a:r>
              <a:rPr lang="ru-RU" sz="1800" i="1" dirty="0" smtClean="0"/>
              <a:t/>
            </a:r>
            <a:br>
              <a:rPr lang="ru-RU" sz="1800" i="1" dirty="0" smtClean="0"/>
            </a:br>
            <a:r>
              <a:rPr lang="ru-RU" sz="1800" i="1" dirty="0"/>
              <a:t/>
            </a:r>
            <a:br>
              <a:rPr lang="ru-RU" sz="1800" i="1" dirty="0"/>
            </a:br>
            <a:r>
              <a:rPr lang="ru-RU" sz="1800" i="1" dirty="0"/>
              <a:t>Утверждение муниципальным правовым актом порядка осуществления внутреннего финансового контроля и внутреннего финансового аудита главными распорядителями средств бюджета муниципального образования, главными администраторами доходов бюджета муниципального образования, главными администраторами источников финансирования дефицита бюджета муниципального образования</a:t>
            </a:r>
            <a:endParaRPr lang="ru-RU" sz="1800" dirty="0"/>
          </a:p>
        </p:txBody>
      </p:sp>
    </p:spTree>
    <p:extLst>
      <p:ext uri="{BB962C8B-B14F-4D97-AF65-F5344CB8AC3E}">
        <p14:creationId xmlns:p14="http://schemas.microsoft.com/office/powerpoint/2010/main" val="13686871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124744"/>
            <a:ext cx="8208912" cy="5472608"/>
          </a:xfrm>
        </p:spPr>
        <p:txBody>
          <a:bodyPr>
            <a:noAutofit/>
          </a:bodyPr>
          <a:lstStyle/>
          <a:p>
            <a:endParaRPr lang="ru-RU" sz="1600" dirty="0"/>
          </a:p>
          <a:p>
            <a:pPr>
              <a:defRPr/>
            </a:pPr>
            <a:endParaRPr lang="ru-RU" sz="1600" dirty="0" smtClean="0">
              <a:effectLst>
                <a:outerShdw blurRad="38100" dist="38100" dir="2700000" algn="tl">
                  <a:srgbClr val="000000">
                    <a:alpha val="43137"/>
                  </a:srgbClr>
                </a:outerShdw>
              </a:effectLst>
            </a:endParaRPr>
          </a:p>
        </p:txBody>
      </p:sp>
      <p:sp>
        <p:nvSpPr>
          <p:cNvPr id="4" name="Заголовок 3"/>
          <p:cNvSpPr>
            <a:spLocks noGrp="1"/>
          </p:cNvSpPr>
          <p:nvPr>
            <p:ph type="ctrTitle"/>
          </p:nvPr>
        </p:nvSpPr>
        <p:spPr>
          <a:xfrm>
            <a:off x="249382" y="199506"/>
            <a:ext cx="8208818" cy="6591992"/>
          </a:xfrm>
        </p:spPr>
        <p:txBody>
          <a:bodyPr/>
          <a:lstStyle/>
          <a:p>
            <a:r>
              <a:rPr lang="ru-RU" i="1" dirty="0"/>
              <a:t>Утверждение муниципальным правовым актом Порядка формирования, утверждения и ведения планов закупок для обеспечения нужд муниципального </a:t>
            </a:r>
            <a:r>
              <a:rPr lang="ru-RU" i="1" dirty="0" smtClean="0"/>
              <a:t>образования</a:t>
            </a:r>
            <a:br>
              <a:rPr lang="ru-RU" i="1" dirty="0" smtClean="0"/>
            </a:br>
            <a:r>
              <a:rPr lang="ru-RU" i="1" dirty="0"/>
              <a:t/>
            </a:r>
            <a:br>
              <a:rPr lang="ru-RU" i="1" dirty="0"/>
            </a:br>
            <a:r>
              <a:rPr lang="ru-RU" i="1" dirty="0"/>
              <a:t>Утверждение постановлением администрации муниципального образования порядка осуществления контроля за соблюдением Федерального закона от 5 апреля 2013 г. № 44-ФЗ «О контрактной системе в сфере закупок товаров, работ, услуг для обеспечения государственных и муниципальных нужд» органами внутреннего </a:t>
            </a:r>
            <a:r>
              <a:rPr lang="ru-RU" i="1" dirty="0" smtClean="0"/>
              <a:t>муниципального </a:t>
            </a:r>
            <a:r>
              <a:rPr lang="ru-RU" i="1" dirty="0"/>
              <a:t>финансового </a:t>
            </a:r>
            <a:r>
              <a:rPr lang="ru-RU" i="1" dirty="0" smtClean="0"/>
              <a:t>контроля</a:t>
            </a:r>
            <a:br>
              <a:rPr lang="ru-RU" i="1" dirty="0" smtClean="0"/>
            </a:br>
            <a:r>
              <a:rPr lang="ru-RU" i="1" dirty="0"/>
              <a:t/>
            </a:r>
            <a:br>
              <a:rPr lang="ru-RU" i="1" dirty="0"/>
            </a:br>
            <a:r>
              <a:rPr lang="ru-RU" i="1" dirty="0"/>
              <a:t>Утверждение муниципальным правовым актом порядка организации аттракционов с использованием животных на территории муниципального образования </a:t>
            </a:r>
            <a:r>
              <a:rPr lang="ru-RU" i="1" dirty="0" smtClean="0"/>
              <a:t/>
            </a:r>
            <a:br>
              <a:rPr lang="ru-RU" i="1" dirty="0" smtClean="0"/>
            </a:br>
            <a:r>
              <a:rPr lang="ru-RU" i="1" dirty="0"/>
              <a:t/>
            </a:r>
            <a:br>
              <a:rPr lang="ru-RU" i="1" dirty="0"/>
            </a:br>
            <a:r>
              <a:rPr lang="ru-RU" i="1" dirty="0"/>
              <a:t>Определение муниципальным правовым актом порядка предоставления гражданам другого благоустроенного жилого помещения в связи с выселением из дома жилищного фонда муниципального образования, признанного аварийным и подлежащим реконструкции или сносу </a:t>
            </a:r>
            <a:endParaRPr lang="ru-RU" sz="1800" dirty="0"/>
          </a:p>
        </p:txBody>
      </p:sp>
    </p:spTree>
    <p:extLst>
      <p:ext uri="{BB962C8B-B14F-4D97-AF65-F5344CB8AC3E}">
        <p14:creationId xmlns:p14="http://schemas.microsoft.com/office/powerpoint/2010/main" val="40417924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124744"/>
            <a:ext cx="8208912" cy="5472608"/>
          </a:xfrm>
        </p:spPr>
        <p:txBody>
          <a:bodyPr>
            <a:noAutofit/>
          </a:bodyPr>
          <a:lstStyle/>
          <a:p>
            <a:endParaRPr lang="ru-RU" sz="1600" dirty="0"/>
          </a:p>
          <a:p>
            <a:pPr>
              <a:defRPr/>
            </a:pPr>
            <a:endParaRPr lang="ru-RU" sz="1600" dirty="0" smtClean="0">
              <a:effectLst>
                <a:outerShdw blurRad="38100" dist="38100" dir="2700000" algn="tl">
                  <a:srgbClr val="000000">
                    <a:alpha val="43137"/>
                  </a:srgbClr>
                </a:outerShdw>
              </a:effectLst>
            </a:endParaRPr>
          </a:p>
        </p:txBody>
      </p:sp>
      <p:sp>
        <p:nvSpPr>
          <p:cNvPr id="4" name="Заголовок 3"/>
          <p:cNvSpPr>
            <a:spLocks noGrp="1"/>
          </p:cNvSpPr>
          <p:nvPr>
            <p:ph type="ctrTitle"/>
          </p:nvPr>
        </p:nvSpPr>
        <p:spPr>
          <a:xfrm>
            <a:off x="249382" y="199506"/>
            <a:ext cx="8208818" cy="6591992"/>
          </a:xfrm>
        </p:spPr>
        <p:txBody>
          <a:bodyPr/>
          <a:lstStyle/>
          <a:p>
            <a:r>
              <a:rPr lang="ru-RU" i="1" dirty="0"/>
              <a:t>Определение муниципальным правовым актом порядка выкупа жилых помещений у собственников жилых помещений аварийного жилищного фонда, предоставления данным гражданам жилых помещений при изъятии земельного участка для муниципальных нужд </a:t>
            </a:r>
            <a:r>
              <a:rPr lang="ru-RU" i="1" dirty="0" smtClean="0"/>
              <a:t/>
            </a:r>
            <a:br>
              <a:rPr lang="ru-RU" i="1" dirty="0" smtClean="0"/>
            </a:br>
            <a:r>
              <a:rPr lang="ru-RU" i="1" dirty="0"/>
              <a:t/>
            </a:r>
            <a:br>
              <a:rPr lang="ru-RU" i="1" dirty="0"/>
            </a:br>
            <a:r>
              <a:rPr lang="ru-RU" i="1" dirty="0"/>
              <a:t>Утверждение представительным органом муниципального образования устава территориального общественного самоуправления </a:t>
            </a:r>
            <a:endParaRPr lang="ru-RU" sz="1800" dirty="0"/>
          </a:p>
        </p:txBody>
      </p:sp>
    </p:spTree>
    <p:extLst>
      <p:ext uri="{BB962C8B-B14F-4D97-AF65-F5344CB8AC3E}">
        <p14:creationId xmlns:p14="http://schemas.microsoft.com/office/powerpoint/2010/main" val="22941145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124744"/>
            <a:ext cx="8208912" cy="5472608"/>
          </a:xfrm>
        </p:spPr>
        <p:txBody>
          <a:bodyPr>
            <a:noAutofit/>
          </a:bodyPr>
          <a:lstStyle/>
          <a:p>
            <a:endParaRPr lang="ru-RU" sz="1600" dirty="0"/>
          </a:p>
          <a:p>
            <a:pPr>
              <a:defRPr/>
            </a:pPr>
            <a:endParaRPr lang="ru-RU" sz="1600" dirty="0" smtClean="0">
              <a:effectLst>
                <a:outerShdw blurRad="38100" dist="38100" dir="2700000" algn="tl">
                  <a:srgbClr val="000000">
                    <a:alpha val="43137"/>
                  </a:srgbClr>
                </a:outerShdw>
              </a:effectLst>
            </a:endParaRPr>
          </a:p>
        </p:txBody>
      </p:sp>
      <p:sp>
        <p:nvSpPr>
          <p:cNvPr id="4" name="Заголовок 3"/>
          <p:cNvSpPr>
            <a:spLocks noGrp="1"/>
          </p:cNvSpPr>
          <p:nvPr>
            <p:ph type="ctrTitle"/>
          </p:nvPr>
        </p:nvSpPr>
        <p:spPr>
          <a:xfrm>
            <a:off x="249382" y="199506"/>
            <a:ext cx="8208818" cy="6591992"/>
          </a:xfrm>
        </p:spPr>
        <p:txBody>
          <a:bodyPr/>
          <a:lstStyle/>
          <a:p>
            <a:r>
              <a:rPr lang="ru-RU" dirty="0" smtClean="0"/>
              <a:t>2. Принятие </a:t>
            </a:r>
            <a:r>
              <a:rPr lang="ru-RU" dirty="0"/>
              <a:t>муниципального нормативного правового акта органом местного самоуправления, который не обладает полномочиями по его </a:t>
            </a:r>
            <a:r>
              <a:rPr lang="ru-RU" dirty="0" smtClean="0"/>
              <a:t>принятию</a:t>
            </a:r>
            <a:br>
              <a:rPr lang="ru-RU" dirty="0" smtClean="0"/>
            </a:br>
            <a:r>
              <a:rPr lang="ru-RU" dirty="0" smtClean="0"/>
              <a:t/>
            </a:r>
            <a:br>
              <a:rPr lang="ru-RU" dirty="0" smtClean="0"/>
            </a:br>
            <a:r>
              <a:rPr lang="ru-RU" i="1" dirty="0"/>
              <a:t>Формирование состава административной комиссии муниципального образования представительным органом муниципального образования </a:t>
            </a:r>
            <a:r>
              <a:rPr lang="ru-RU" i="1" dirty="0" smtClean="0"/>
              <a:t/>
            </a:r>
            <a:br>
              <a:rPr lang="ru-RU" i="1" dirty="0" smtClean="0"/>
            </a:br>
            <a:r>
              <a:rPr lang="ru-RU" i="1" dirty="0"/>
              <a:t/>
            </a:r>
            <a:br>
              <a:rPr lang="ru-RU" i="1" dirty="0"/>
            </a:br>
            <a:r>
              <a:rPr lang="ru-RU" i="1" dirty="0"/>
              <a:t>Создание административной комиссии муниципального образования постановлением администрации муниципального образования </a:t>
            </a:r>
            <a:r>
              <a:rPr lang="ru-RU" i="1" dirty="0" smtClean="0"/>
              <a:t/>
            </a:r>
            <a:br>
              <a:rPr lang="ru-RU" i="1" dirty="0" smtClean="0"/>
            </a:br>
            <a:r>
              <a:rPr lang="ru-RU" i="1" dirty="0"/>
              <a:t/>
            </a:r>
            <a:br>
              <a:rPr lang="ru-RU" i="1" dirty="0"/>
            </a:br>
            <a:r>
              <a:rPr lang="ru-RU" i="1" dirty="0"/>
              <a:t>Утверждение постановлением администрации муниципального образования порядка поступления и использования безнадзорных животных, принятых в муниципальную собственность муниципального образования </a:t>
            </a:r>
            <a:r>
              <a:rPr lang="ru-RU" dirty="0"/>
              <a:t/>
            </a:r>
            <a:br>
              <a:rPr lang="ru-RU" dirty="0"/>
            </a:br>
            <a:endParaRPr lang="ru-RU" dirty="0"/>
          </a:p>
        </p:txBody>
      </p:sp>
    </p:spTree>
    <p:extLst>
      <p:ext uri="{BB962C8B-B14F-4D97-AF65-F5344CB8AC3E}">
        <p14:creationId xmlns:p14="http://schemas.microsoft.com/office/powerpoint/2010/main" val="115790237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124744"/>
            <a:ext cx="8208912" cy="5472608"/>
          </a:xfrm>
        </p:spPr>
        <p:txBody>
          <a:bodyPr>
            <a:noAutofit/>
          </a:bodyPr>
          <a:lstStyle/>
          <a:p>
            <a:endParaRPr lang="ru-RU" sz="1600" dirty="0"/>
          </a:p>
          <a:p>
            <a:pPr>
              <a:defRPr/>
            </a:pPr>
            <a:endParaRPr lang="ru-RU" sz="1600" dirty="0" smtClean="0">
              <a:effectLst>
                <a:outerShdw blurRad="38100" dist="38100" dir="2700000" algn="tl">
                  <a:srgbClr val="000000">
                    <a:alpha val="43137"/>
                  </a:srgbClr>
                </a:outerShdw>
              </a:effectLst>
            </a:endParaRPr>
          </a:p>
        </p:txBody>
      </p:sp>
      <p:sp>
        <p:nvSpPr>
          <p:cNvPr id="4" name="Заголовок 3"/>
          <p:cNvSpPr>
            <a:spLocks noGrp="1"/>
          </p:cNvSpPr>
          <p:nvPr>
            <p:ph type="ctrTitle"/>
          </p:nvPr>
        </p:nvSpPr>
        <p:spPr>
          <a:xfrm>
            <a:off x="249382" y="199506"/>
            <a:ext cx="8208818" cy="6591992"/>
          </a:xfrm>
        </p:spPr>
        <p:txBody>
          <a:bodyPr/>
          <a:lstStyle/>
          <a:p>
            <a:r>
              <a:rPr lang="ru-RU" i="1" dirty="0"/>
              <a:t>Утверждение отчета об исполнении бюджета муниципального образования за квартал, первое полугодие постановлением главы муниципального образования </a:t>
            </a:r>
            <a:endParaRPr lang="ru-RU" dirty="0"/>
          </a:p>
        </p:txBody>
      </p:sp>
    </p:spTree>
    <p:extLst>
      <p:ext uri="{BB962C8B-B14F-4D97-AF65-F5344CB8AC3E}">
        <p14:creationId xmlns:p14="http://schemas.microsoft.com/office/powerpoint/2010/main" val="28223857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1124744"/>
            <a:ext cx="8208912" cy="5472608"/>
          </a:xfrm>
        </p:spPr>
        <p:txBody>
          <a:bodyPr>
            <a:noAutofit/>
          </a:bodyPr>
          <a:lstStyle/>
          <a:p>
            <a:endParaRPr lang="ru-RU" sz="1600" dirty="0"/>
          </a:p>
          <a:p>
            <a:pPr>
              <a:defRPr/>
            </a:pPr>
            <a:endParaRPr lang="ru-RU" sz="1600" dirty="0" smtClean="0">
              <a:effectLst>
                <a:outerShdw blurRad="38100" dist="38100" dir="2700000" algn="tl">
                  <a:srgbClr val="000000">
                    <a:alpha val="43137"/>
                  </a:srgbClr>
                </a:outerShdw>
              </a:effectLst>
            </a:endParaRPr>
          </a:p>
        </p:txBody>
      </p:sp>
      <p:sp>
        <p:nvSpPr>
          <p:cNvPr id="4" name="Заголовок 3"/>
          <p:cNvSpPr>
            <a:spLocks noGrp="1"/>
          </p:cNvSpPr>
          <p:nvPr>
            <p:ph type="ctrTitle"/>
          </p:nvPr>
        </p:nvSpPr>
        <p:spPr>
          <a:xfrm>
            <a:off x="249382" y="199506"/>
            <a:ext cx="8208818" cy="6591992"/>
          </a:xfrm>
        </p:spPr>
        <p:txBody>
          <a:bodyPr/>
          <a:lstStyle/>
          <a:p>
            <a:r>
              <a:rPr lang="ru-RU" dirty="0"/>
              <a:t>3. </a:t>
            </a:r>
            <a:r>
              <a:rPr lang="ru-RU"/>
              <a:t>Несоответствие муниципального нормативного правового акта или его части нормативному правовому акту, имеющему большую юридическую </a:t>
            </a:r>
            <a:r>
              <a:rPr lang="ru-RU" smtClean="0"/>
              <a:t>силу</a:t>
            </a:r>
            <a:br>
              <a:rPr lang="ru-RU" smtClean="0"/>
            </a:br>
            <a:r>
              <a:rPr lang="ru-RU"/>
              <a:t/>
            </a:r>
            <a:br>
              <a:rPr lang="ru-RU"/>
            </a:br>
            <a:r>
              <a:rPr lang="ru-RU" i="1"/>
              <a:t>Определение налоговых ставок по налогу на имущество физических лиц в отношении хозяйственных строений или сооружений, площадь каждого из которых не превышает 50 квадратных метров, и которые расположены на земельных участках, предоставленных для дачного </a:t>
            </a:r>
            <a:r>
              <a:rPr lang="ru-RU" i="1" smtClean="0"/>
              <a:t>хозяйства</a:t>
            </a:r>
            <a:br>
              <a:rPr lang="ru-RU" i="1" smtClean="0"/>
            </a:br>
            <a:r>
              <a:rPr lang="ru-RU" i="1"/>
              <a:t/>
            </a:r>
            <a:br>
              <a:rPr lang="ru-RU" i="1"/>
            </a:br>
            <a:endParaRPr lang="ru-RU" dirty="0"/>
          </a:p>
        </p:txBody>
      </p:sp>
    </p:spTree>
    <p:extLst>
      <p:ext uri="{BB962C8B-B14F-4D97-AF65-F5344CB8AC3E}">
        <p14:creationId xmlns:p14="http://schemas.microsoft.com/office/powerpoint/2010/main" val="16542437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08782" y="1371600"/>
            <a:ext cx="8239918" cy="22606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lnSpc>
                <a:spcPct val="115000"/>
              </a:lnSpc>
              <a:spcAft>
                <a:spcPts val="0"/>
              </a:spcAft>
            </a:pPr>
            <a:r>
              <a:rPr lang="ru-RU" sz="1600" dirty="0">
                <a:solidFill>
                  <a:srgbClr val="FF0000"/>
                </a:solidFill>
                <a:latin typeface="Times New Roman"/>
                <a:ea typeface="Calibri"/>
                <a:cs typeface="Calibri"/>
              </a:rPr>
              <a:t>МУНИЦИПАЛЬНОЕ ОБРАЗОВАНИЕ «НИКОЛЬСКОЕ»</a:t>
            </a:r>
            <a:endParaRPr lang="ru-RU" sz="1200" dirty="0">
              <a:solidFill>
                <a:srgbClr val="FF0000"/>
              </a:solidFill>
              <a:latin typeface="Calibri"/>
              <a:ea typeface="Times New Roman"/>
              <a:cs typeface="Calibri"/>
            </a:endParaRPr>
          </a:p>
          <a:p>
            <a:pPr algn="ctr">
              <a:lnSpc>
                <a:spcPct val="115000"/>
              </a:lnSpc>
              <a:spcAft>
                <a:spcPts val="0"/>
              </a:spcAft>
            </a:pPr>
            <a:r>
              <a:rPr lang="ru-RU" sz="1600" dirty="0" smtClean="0">
                <a:solidFill>
                  <a:srgbClr val="1D1B11"/>
                </a:solidFill>
                <a:latin typeface="Times New Roman"/>
                <a:ea typeface="Calibri"/>
                <a:cs typeface="Calibri"/>
              </a:rPr>
              <a:t>АДМИНИСТРАЦИЯ </a:t>
            </a:r>
            <a:r>
              <a:rPr lang="ru-RU" sz="1600" dirty="0">
                <a:solidFill>
                  <a:srgbClr val="1D1B11"/>
                </a:solidFill>
                <a:latin typeface="Times New Roman"/>
                <a:ea typeface="Calibri"/>
                <a:cs typeface="Calibri"/>
              </a:rPr>
              <a:t>МУНИЦИПАЛЬНОГО ОБРАЗОВАНИЯ</a:t>
            </a:r>
            <a:endParaRPr lang="ru-RU" sz="1200" dirty="0">
              <a:latin typeface="Calibri"/>
              <a:ea typeface="Times New Roman"/>
              <a:cs typeface="Calibri"/>
            </a:endParaRPr>
          </a:p>
          <a:p>
            <a:pPr algn="ctr">
              <a:lnSpc>
                <a:spcPct val="115000"/>
              </a:lnSpc>
              <a:spcAft>
                <a:spcPts val="0"/>
              </a:spcAft>
            </a:pPr>
            <a:r>
              <a:rPr lang="ru-RU" sz="500" dirty="0">
                <a:solidFill>
                  <a:srgbClr val="1D1B11"/>
                </a:solidFill>
                <a:latin typeface="Times New Roman"/>
                <a:ea typeface="Calibri"/>
                <a:cs typeface="Calibri"/>
              </a:rPr>
              <a:t> </a:t>
            </a:r>
            <a:endParaRPr lang="ru-RU" sz="500" dirty="0">
              <a:latin typeface="Calibri"/>
              <a:ea typeface="Times New Roman"/>
              <a:cs typeface="Calibri"/>
            </a:endParaRPr>
          </a:p>
          <a:p>
            <a:pPr algn="ctr">
              <a:lnSpc>
                <a:spcPct val="115000"/>
              </a:lnSpc>
              <a:spcAft>
                <a:spcPts val="0"/>
              </a:spcAft>
            </a:pPr>
            <a:r>
              <a:rPr lang="ru-RU" sz="1600" dirty="0">
                <a:solidFill>
                  <a:srgbClr val="1D1B11"/>
                </a:solidFill>
                <a:latin typeface="Times New Roman"/>
                <a:ea typeface="Calibri"/>
                <a:cs typeface="Calibri"/>
              </a:rPr>
              <a:t>ПОСТАНОВЛЕНИЕ</a:t>
            </a:r>
            <a:endParaRPr lang="ru-RU" sz="1200" dirty="0">
              <a:latin typeface="Calibri"/>
              <a:ea typeface="Times New Roman"/>
              <a:cs typeface="Calibri"/>
            </a:endParaRPr>
          </a:p>
          <a:p>
            <a:pPr algn="ctr">
              <a:lnSpc>
                <a:spcPct val="115000"/>
              </a:lnSpc>
              <a:spcAft>
                <a:spcPts val="0"/>
              </a:spcAft>
            </a:pPr>
            <a:r>
              <a:rPr lang="ru-RU" sz="1800" dirty="0">
                <a:solidFill>
                  <a:srgbClr val="1D1B11"/>
                </a:solidFill>
                <a:latin typeface="Times New Roman"/>
                <a:ea typeface="Calibri"/>
                <a:cs typeface="Calibri"/>
              </a:rPr>
              <a:t> </a:t>
            </a:r>
            <a:r>
              <a:rPr lang="ru-RU" sz="1600" dirty="0" smtClean="0">
                <a:solidFill>
                  <a:srgbClr val="1D1B11"/>
                </a:solidFill>
                <a:latin typeface="Times New Roman"/>
                <a:ea typeface="Calibri"/>
                <a:cs typeface="Calibri"/>
              </a:rPr>
              <a:t> </a:t>
            </a:r>
            <a:r>
              <a:rPr lang="ru-RU" sz="1600" dirty="0">
                <a:solidFill>
                  <a:srgbClr val="1D1B11"/>
                </a:solidFill>
                <a:latin typeface="Times New Roman"/>
                <a:ea typeface="Calibri"/>
                <a:cs typeface="Calibri"/>
              </a:rPr>
              <a:t>25  февраля  2019 г.                                                                        № </a:t>
            </a:r>
            <a:r>
              <a:rPr lang="ru-RU" sz="1600" dirty="0" smtClean="0">
                <a:solidFill>
                  <a:srgbClr val="1D1B11"/>
                </a:solidFill>
                <a:latin typeface="Times New Roman"/>
                <a:ea typeface="Calibri"/>
                <a:cs typeface="Calibri"/>
              </a:rPr>
              <a:t>01</a:t>
            </a:r>
          </a:p>
          <a:p>
            <a:pPr algn="ctr">
              <a:lnSpc>
                <a:spcPct val="115000"/>
              </a:lnSpc>
              <a:spcAft>
                <a:spcPts val="0"/>
              </a:spcAft>
            </a:pPr>
            <a:endParaRPr lang="ru-RU" sz="1200" dirty="0">
              <a:latin typeface="Calibri"/>
              <a:ea typeface="Times New Roman"/>
              <a:cs typeface="Calibri"/>
            </a:endParaRPr>
          </a:p>
          <a:p>
            <a:pPr algn="ctr">
              <a:lnSpc>
                <a:spcPct val="115000"/>
              </a:lnSpc>
              <a:spcAft>
                <a:spcPts val="1000"/>
              </a:spcAft>
            </a:pPr>
            <a:r>
              <a:rPr lang="ru-RU" sz="1600" dirty="0" smtClean="0">
                <a:solidFill>
                  <a:srgbClr val="FF0000"/>
                </a:solidFill>
                <a:effectLst/>
                <a:latin typeface="Times New Roman"/>
                <a:ea typeface="Times New Roman"/>
                <a:cs typeface="Calibri"/>
              </a:rPr>
              <a:t>ВИЛЕГОДСКИЙ ИЛИ ШЕНКУРСКИЙ МУНИЦИПАЛЬНЫЙ РАЙОН</a:t>
            </a:r>
            <a:endParaRPr lang="ru-RU" sz="1200" dirty="0">
              <a:solidFill>
                <a:srgbClr val="FF0000"/>
              </a:solidFill>
              <a:effectLst/>
              <a:latin typeface="Calibri"/>
              <a:ea typeface="Times New Roman"/>
              <a:cs typeface="Calibri"/>
            </a:endParaRPr>
          </a:p>
        </p:txBody>
      </p:sp>
      <p:sp>
        <p:nvSpPr>
          <p:cNvPr id="8" name="Rectangle 3"/>
          <p:cNvSpPr txBox="1">
            <a:spLocks noChangeArrowheads="1"/>
          </p:cNvSpPr>
          <p:nvPr/>
        </p:nvSpPr>
        <p:spPr bwMode="auto">
          <a:xfrm>
            <a:off x="408783" y="3835400"/>
            <a:ext cx="8239918" cy="25400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a:lnSpc>
                <a:spcPct val="115000"/>
              </a:lnSpc>
              <a:spcAft>
                <a:spcPts val="0"/>
              </a:spcAft>
              <a:tabLst>
                <a:tab pos="4206240" algn="l"/>
              </a:tabLst>
            </a:pPr>
            <a:r>
              <a:rPr lang="ru-RU" sz="1600" dirty="0" smtClean="0">
                <a:solidFill>
                  <a:srgbClr val="FF0000"/>
                </a:solidFill>
                <a:latin typeface="Times New Roman"/>
                <a:ea typeface="Times New Roman"/>
                <a:cs typeface="Calibri"/>
              </a:rPr>
              <a:t>МУНИЦИПАЛЬНОЕ ОБРАЗОВАНИЕ «ПАВЛОВСКОЕ»</a:t>
            </a:r>
            <a:endParaRPr lang="ru-RU" sz="1200" dirty="0" smtClean="0">
              <a:solidFill>
                <a:srgbClr val="FF0000"/>
              </a:solidFill>
              <a:latin typeface="Calibri"/>
              <a:ea typeface="Times New Roman"/>
              <a:cs typeface="Calibri"/>
            </a:endParaRPr>
          </a:p>
          <a:p>
            <a:pPr algn="ctr">
              <a:lnSpc>
                <a:spcPct val="115000"/>
              </a:lnSpc>
              <a:spcAft>
                <a:spcPts val="0"/>
              </a:spcAft>
            </a:pPr>
            <a:r>
              <a:rPr lang="ru-RU" sz="1600" dirty="0" smtClean="0">
                <a:latin typeface="Times New Roman"/>
                <a:ea typeface="Times New Roman"/>
                <a:cs typeface="Calibri"/>
              </a:rPr>
              <a:t> АДМИНИСТРАЦИЯ МУНИЦИПАЛЬНОГО ОБРАЗОВАНИЯ</a:t>
            </a:r>
            <a:endParaRPr lang="ru-RU" sz="1200" dirty="0" smtClean="0">
              <a:latin typeface="Calibri"/>
              <a:ea typeface="Times New Roman"/>
              <a:cs typeface="Calibri"/>
            </a:endParaRPr>
          </a:p>
          <a:p>
            <a:pPr algn="ctr">
              <a:lnSpc>
                <a:spcPct val="115000"/>
              </a:lnSpc>
              <a:spcAft>
                <a:spcPts val="0"/>
              </a:spcAft>
            </a:pPr>
            <a:r>
              <a:rPr lang="ru-RU" sz="500" dirty="0" smtClean="0">
                <a:latin typeface="Times New Roman"/>
                <a:ea typeface="Times New Roman"/>
                <a:cs typeface="Calibri"/>
              </a:rPr>
              <a:t> </a:t>
            </a:r>
            <a:endParaRPr lang="ru-RU" sz="500" dirty="0" smtClean="0">
              <a:latin typeface="Calibri"/>
              <a:ea typeface="Times New Roman"/>
              <a:cs typeface="Calibri"/>
            </a:endParaRPr>
          </a:p>
          <a:p>
            <a:pPr algn="ctr">
              <a:lnSpc>
                <a:spcPct val="115000"/>
              </a:lnSpc>
              <a:spcAft>
                <a:spcPts val="0"/>
              </a:spcAft>
            </a:pPr>
            <a:r>
              <a:rPr lang="ru-RU" sz="1600" dirty="0" smtClean="0">
                <a:latin typeface="Times New Roman"/>
                <a:ea typeface="Times New Roman"/>
                <a:cs typeface="Calibri"/>
              </a:rPr>
              <a:t>ПОСТАНОВЛЕНИЕ</a:t>
            </a:r>
            <a:endParaRPr lang="ru-RU" sz="1200" dirty="0" smtClean="0">
              <a:latin typeface="Calibri"/>
              <a:ea typeface="Times New Roman"/>
              <a:cs typeface="Calibri"/>
            </a:endParaRPr>
          </a:p>
          <a:p>
            <a:pPr algn="ctr">
              <a:lnSpc>
                <a:spcPct val="115000"/>
              </a:lnSpc>
              <a:spcAft>
                <a:spcPts val="0"/>
              </a:spcAft>
            </a:pPr>
            <a:r>
              <a:rPr lang="ru-RU" sz="1600" dirty="0" smtClean="0">
                <a:latin typeface="Times New Roman"/>
                <a:ea typeface="Times New Roman"/>
                <a:cs typeface="Calibri"/>
              </a:rPr>
              <a:t> </a:t>
            </a:r>
            <a:endParaRPr lang="ru-RU" sz="1200" dirty="0" smtClean="0">
              <a:latin typeface="Calibri"/>
              <a:ea typeface="Times New Roman"/>
              <a:cs typeface="Calibri"/>
            </a:endParaRPr>
          </a:p>
          <a:p>
            <a:pPr>
              <a:lnSpc>
                <a:spcPct val="115000"/>
              </a:lnSpc>
              <a:spcAft>
                <a:spcPts val="0"/>
              </a:spcAft>
            </a:pPr>
            <a:r>
              <a:rPr lang="ru-RU" sz="1600" dirty="0" smtClean="0">
                <a:latin typeface="Times New Roman"/>
                <a:ea typeface="Times New Roman"/>
                <a:cs typeface="Calibri"/>
              </a:rPr>
              <a:t>13 марта 2019 года                                                                                     № 17</a:t>
            </a:r>
          </a:p>
          <a:p>
            <a:pPr>
              <a:lnSpc>
                <a:spcPct val="115000"/>
              </a:lnSpc>
              <a:spcAft>
                <a:spcPts val="0"/>
              </a:spcAft>
            </a:pPr>
            <a:endParaRPr lang="ru-RU" sz="1200" dirty="0" smtClean="0">
              <a:effectLst/>
              <a:latin typeface="Calibri"/>
              <a:ea typeface="Times New Roman"/>
              <a:cs typeface="Calibri"/>
            </a:endParaRPr>
          </a:p>
          <a:p>
            <a:pPr lvl="0" algn="ctr">
              <a:lnSpc>
                <a:spcPct val="115000"/>
              </a:lnSpc>
              <a:spcAft>
                <a:spcPts val="1000"/>
              </a:spcAft>
            </a:pPr>
            <a:r>
              <a:rPr lang="ru-RU" sz="1600" dirty="0" smtClean="0">
                <a:solidFill>
                  <a:srgbClr val="FF0000"/>
                </a:solidFill>
                <a:latin typeface="Times New Roman"/>
                <a:ea typeface="Times New Roman"/>
                <a:cs typeface="Calibri"/>
              </a:rPr>
              <a:t>КАРГОПОЛЬСКИЙ ИЛИ ВИЛЕГОДСКИЙ </a:t>
            </a:r>
            <a:r>
              <a:rPr lang="ru-RU" sz="1600" dirty="0">
                <a:solidFill>
                  <a:srgbClr val="FF0000"/>
                </a:solidFill>
                <a:latin typeface="Times New Roman"/>
                <a:ea typeface="Times New Roman"/>
                <a:cs typeface="Calibri"/>
              </a:rPr>
              <a:t>МУНИЦИПАЛЬНЫЙ РАЙОН</a:t>
            </a:r>
            <a:endParaRPr lang="ru-RU" sz="1200" dirty="0">
              <a:effectLst/>
              <a:latin typeface="Calibri"/>
              <a:ea typeface="Times New Roman"/>
              <a:cs typeface="Calibri"/>
            </a:endParaRPr>
          </a:p>
        </p:txBody>
      </p:sp>
      <p:sp>
        <p:nvSpPr>
          <p:cNvPr id="10" name="Rectangle 3"/>
          <p:cNvSpPr txBox="1">
            <a:spLocks noChangeArrowheads="1"/>
          </p:cNvSpPr>
          <p:nvPr/>
        </p:nvSpPr>
        <p:spPr bwMode="auto">
          <a:xfrm>
            <a:off x="396082" y="292100"/>
            <a:ext cx="8252618" cy="812800"/>
          </a:xfrm>
          <a:prstGeom prst="rect">
            <a:avLst/>
          </a:prstGeom>
          <a:solidFill>
            <a:schemeClr val="accent6">
              <a:lumMod val="20000"/>
              <a:lumOff val="80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algn="ctr">
              <a:defRPr/>
            </a:pPr>
            <a:r>
              <a:rPr lang="ru-RU" sz="1600" kern="0" dirty="0" smtClean="0">
                <a:latin typeface="+mj-lt"/>
              </a:rPr>
              <a:t>ПРИМЕРЫ МУНИЦИПАЛЬНЫХ АКТОВ, В КОТОРЫХ УКАЗАНО НЕ ПОЛНОЕ НАИМЕНОВАНИЕ МУНИЦИПАЛЬНОГО ОБРАЗОВАНИЯ </a:t>
            </a:r>
            <a:endParaRPr lang="ru-RU" sz="1600" dirty="0">
              <a:solidFill>
                <a:srgbClr val="000000"/>
              </a:solidFill>
              <a:latin typeface="+mj-lt"/>
              <a:ea typeface="Calibri"/>
            </a:endParaRPr>
          </a:p>
        </p:txBody>
      </p:sp>
    </p:spTree>
    <p:extLst>
      <p:ext uri="{BB962C8B-B14F-4D97-AF65-F5344CB8AC3E}">
        <p14:creationId xmlns:p14="http://schemas.microsoft.com/office/powerpoint/2010/main" val="2857660469"/>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804940" y="425450"/>
            <a:ext cx="2979342" cy="787400"/>
          </a:xfrm>
          <a:prstGeom prst="rect">
            <a:avLst/>
          </a:prstGeom>
          <a:noFill/>
          <a:ln w="9525">
            <a:noFill/>
            <a:miter lim="800000"/>
            <a:headEnd/>
            <a:tailEnd/>
          </a:ln>
        </p:spPr>
        <p:txBody>
          <a:bodyPr anchor="ctr"/>
          <a:lstStyle/>
          <a:p>
            <a:pPr algn="ctr">
              <a:defRPr/>
            </a:pPr>
            <a:r>
              <a:rPr lang="ru-RU" sz="1600" b="0" kern="0" dirty="0" smtClean="0">
                <a:latin typeface="+mj-lt"/>
                <a:ea typeface="+mj-ea"/>
                <a:cs typeface="+mj-cs"/>
              </a:rPr>
              <a:t>ЗАОСТРОВСКОЕ муниципальное образование </a:t>
            </a:r>
            <a:endParaRPr lang="ru-RU" sz="1600" b="0" kern="0" dirty="0">
              <a:latin typeface="+mj-lt"/>
              <a:ea typeface="+mj-ea"/>
              <a:cs typeface="+mj-cs"/>
            </a:endParaRPr>
          </a:p>
        </p:txBody>
      </p:sp>
      <p:sp>
        <p:nvSpPr>
          <p:cNvPr id="8" name="Rectangle 3"/>
          <p:cNvSpPr txBox="1">
            <a:spLocks noChangeArrowheads="1"/>
          </p:cNvSpPr>
          <p:nvPr/>
        </p:nvSpPr>
        <p:spPr bwMode="auto">
          <a:xfrm>
            <a:off x="571500" y="4419600"/>
            <a:ext cx="7953474" cy="1541462"/>
          </a:xfrm>
          <a:prstGeom prst="rect">
            <a:avLst/>
          </a:prstGeom>
          <a:noFill/>
          <a:ln w="9525">
            <a:noFill/>
            <a:miter lim="800000"/>
            <a:headEnd/>
            <a:tailEnd/>
          </a:ln>
        </p:spPr>
        <p:txBody>
          <a:bodyPr anchor="ctr"/>
          <a:lstStyle/>
          <a:p>
            <a:pPr algn="ctr">
              <a:lnSpc>
                <a:spcPct val="115000"/>
              </a:lnSpc>
              <a:spcAft>
                <a:spcPts val="0"/>
              </a:spcAft>
            </a:pPr>
            <a:r>
              <a:rPr lang="ru-RU" sz="1600" dirty="0">
                <a:solidFill>
                  <a:srgbClr val="FF0000"/>
                </a:solidFill>
                <a:latin typeface="Times New Roman"/>
                <a:ea typeface="Times New Roman"/>
                <a:cs typeface="Calibri"/>
              </a:rPr>
              <a:t>АДМИНИСТРАЦИЯ </a:t>
            </a:r>
            <a:r>
              <a:rPr lang="ru-RU" sz="1600" dirty="0" smtClean="0">
                <a:solidFill>
                  <a:srgbClr val="FF0000"/>
                </a:solidFill>
                <a:latin typeface="Times New Roman"/>
                <a:ea typeface="Times New Roman"/>
                <a:cs typeface="Calibri"/>
              </a:rPr>
              <a:t>(ГЛАВА)</a:t>
            </a:r>
          </a:p>
          <a:p>
            <a:pPr algn="ctr">
              <a:lnSpc>
                <a:spcPct val="115000"/>
              </a:lnSpc>
              <a:spcAft>
                <a:spcPts val="0"/>
              </a:spcAft>
            </a:pPr>
            <a:r>
              <a:rPr lang="ru-RU" sz="1600" dirty="0" smtClean="0">
                <a:solidFill>
                  <a:srgbClr val="FF0000"/>
                </a:solidFill>
                <a:latin typeface="Times New Roman"/>
                <a:ea typeface="Times New Roman"/>
                <a:cs typeface="Calibri"/>
              </a:rPr>
              <a:t>МУНИЦИПАЛЬНОГО </a:t>
            </a:r>
            <a:r>
              <a:rPr lang="ru-RU" sz="1600" dirty="0">
                <a:solidFill>
                  <a:srgbClr val="FF0000"/>
                </a:solidFill>
                <a:latin typeface="Times New Roman"/>
                <a:ea typeface="Times New Roman"/>
                <a:cs typeface="Calibri"/>
              </a:rPr>
              <a:t>ОБРАЗОВАНИЯ «ЗАОСТРОВСКОЕ»</a:t>
            </a:r>
            <a:endParaRPr lang="ru-RU" sz="1200" dirty="0">
              <a:latin typeface="Calibri"/>
              <a:ea typeface="Times New Roman"/>
              <a:cs typeface="Calibri"/>
            </a:endParaRPr>
          </a:p>
          <a:p>
            <a:pPr algn="ctr">
              <a:lnSpc>
                <a:spcPct val="115000"/>
              </a:lnSpc>
              <a:spcAft>
                <a:spcPts val="0"/>
              </a:spcAft>
            </a:pPr>
            <a:r>
              <a:rPr lang="ru-RU" sz="1600" dirty="0">
                <a:solidFill>
                  <a:srgbClr val="FF0000"/>
                </a:solidFill>
                <a:latin typeface="Times New Roman"/>
                <a:ea typeface="Times New Roman"/>
                <a:cs typeface="Calibri"/>
              </a:rPr>
              <a:t>ПРИМОРСКОГО МУНИЦИПАЛЬНОГО РАЙОНА </a:t>
            </a:r>
            <a:endParaRPr lang="ru-RU" sz="1200" dirty="0">
              <a:latin typeface="Calibri"/>
              <a:ea typeface="Times New Roman"/>
              <a:cs typeface="Calibri"/>
            </a:endParaRPr>
          </a:p>
          <a:p>
            <a:pPr algn="ctr">
              <a:lnSpc>
                <a:spcPct val="115000"/>
              </a:lnSpc>
              <a:spcAft>
                <a:spcPts val="0"/>
              </a:spcAft>
            </a:pPr>
            <a:r>
              <a:rPr lang="ru-RU" sz="1600" dirty="0">
                <a:solidFill>
                  <a:srgbClr val="FF0000"/>
                </a:solidFill>
                <a:latin typeface="Times New Roman"/>
                <a:ea typeface="Times New Roman"/>
                <a:cs typeface="Calibri"/>
              </a:rPr>
              <a:t>АРХАНГЕЛЬСКОЙ ОБЛАСТИ</a:t>
            </a:r>
            <a:endParaRPr lang="ru-RU" sz="1200" dirty="0">
              <a:effectLst/>
              <a:latin typeface="Calibri"/>
              <a:ea typeface="Times New Roman"/>
              <a:cs typeface="Calibri"/>
            </a:endParaRPr>
          </a:p>
        </p:txBody>
      </p:sp>
      <p:sp>
        <p:nvSpPr>
          <p:cNvPr id="7" name="Rectangle 3"/>
          <p:cNvSpPr txBox="1">
            <a:spLocks noChangeArrowheads="1"/>
          </p:cNvSpPr>
          <p:nvPr/>
        </p:nvSpPr>
        <p:spPr bwMode="auto">
          <a:xfrm>
            <a:off x="2217340" y="1397000"/>
            <a:ext cx="2463800" cy="787400"/>
          </a:xfrm>
          <a:prstGeom prst="rect">
            <a:avLst/>
          </a:prstGeom>
          <a:noFill/>
          <a:ln w="9525">
            <a:noFill/>
            <a:miter lim="800000"/>
            <a:headEnd/>
            <a:tailEnd/>
          </a:ln>
        </p:spPr>
        <p:txBody>
          <a:bodyPr anchor="ctr"/>
          <a:lstStyle/>
          <a:p>
            <a:pPr algn="ctr">
              <a:defRPr/>
            </a:pPr>
            <a:r>
              <a:rPr lang="ru-RU" sz="1400" b="0" kern="0" dirty="0" err="1" smtClean="0">
                <a:latin typeface="+mj-lt"/>
                <a:ea typeface="+mj-ea"/>
                <a:cs typeface="+mj-cs"/>
              </a:rPr>
              <a:t>Виноградовский</a:t>
            </a:r>
            <a:r>
              <a:rPr lang="ru-RU" sz="1400" b="0" kern="0" dirty="0" smtClean="0">
                <a:latin typeface="+mj-lt"/>
                <a:ea typeface="+mj-ea"/>
                <a:cs typeface="+mj-cs"/>
              </a:rPr>
              <a:t> муниципальный район Архангельской области</a:t>
            </a:r>
            <a:endParaRPr lang="ru-RU" sz="1400" b="0" kern="0" dirty="0">
              <a:latin typeface="+mj-lt"/>
              <a:ea typeface="+mj-ea"/>
              <a:cs typeface="+mj-cs"/>
            </a:endParaRPr>
          </a:p>
        </p:txBody>
      </p:sp>
      <p:sp>
        <p:nvSpPr>
          <p:cNvPr id="12" name="Rectangle 3"/>
          <p:cNvSpPr txBox="1">
            <a:spLocks noChangeArrowheads="1"/>
          </p:cNvSpPr>
          <p:nvPr/>
        </p:nvSpPr>
        <p:spPr bwMode="auto">
          <a:xfrm>
            <a:off x="-330599" y="1397000"/>
            <a:ext cx="2808089" cy="787400"/>
          </a:xfrm>
          <a:prstGeom prst="rect">
            <a:avLst/>
          </a:prstGeom>
          <a:noFill/>
          <a:ln w="9525">
            <a:noFill/>
            <a:miter lim="800000"/>
            <a:headEnd/>
            <a:tailEnd/>
          </a:ln>
        </p:spPr>
        <p:txBody>
          <a:bodyPr anchor="ctr"/>
          <a:lstStyle/>
          <a:p>
            <a:pPr algn="ctr">
              <a:defRPr/>
            </a:pPr>
            <a:r>
              <a:rPr lang="ru-RU" sz="1400" b="0" kern="0" dirty="0" smtClean="0">
                <a:latin typeface="+mj-lt"/>
                <a:ea typeface="+mj-ea"/>
                <a:cs typeface="+mj-cs"/>
              </a:rPr>
              <a:t>Приморский </a:t>
            </a:r>
          </a:p>
          <a:p>
            <a:pPr algn="ctr">
              <a:defRPr/>
            </a:pPr>
            <a:r>
              <a:rPr lang="ru-RU" sz="1400" b="0" kern="0" dirty="0" smtClean="0">
                <a:latin typeface="+mj-lt"/>
                <a:ea typeface="+mj-ea"/>
                <a:cs typeface="+mj-cs"/>
              </a:rPr>
              <a:t>муниципальный район Архангельской области</a:t>
            </a:r>
            <a:endParaRPr lang="ru-RU" sz="1400" b="0" kern="0" dirty="0">
              <a:latin typeface="+mj-lt"/>
              <a:ea typeface="+mj-ea"/>
              <a:cs typeface="+mj-cs"/>
            </a:endParaRPr>
          </a:p>
        </p:txBody>
      </p:sp>
      <p:sp>
        <p:nvSpPr>
          <p:cNvPr id="13" name="Rectangle 3"/>
          <p:cNvSpPr txBox="1">
            <a:spLocks noChangeArrowheads="1"/>
          </p:cNvSpPr>
          <p:nvPr/>
        </p:nvSpPr>
        <p:spPr bwMode="auto">
          <a:xfrm>
            <a:off x="5332610" y="412750"/>
            <a:ext cx="3218260" cy="787400"/>
          </a:xfrm>
          <a:prstGeom prst="rect">
            <a:avLst/>
          </a:prstGeom>
          <a:noFill/>
          <a:ln w="9525">
            <a:noFill/>
            <a:miter lim="800000"/>
            <a:headEnd/>
            <a:tailEnd/>
          </a:ln>
        </p:spPr>
        <p:txBody>
          <a:bodyPr anchor="ctr"/>
          <a:lstStyle/>
          <a:p>
            <a:pPr algn="ctr">
              <a:defRPr/>
            </a:pPr>
            <a:r>
              <a:rPr lang="ru-RU" sz="1600" b="0" kern="0" dirty="0" smtClean="0">
                <a:latin typeface="+mj-lt"/>
                <a:ea typeface="+mj-ea"/>
                <a:cs typeface="+mj-cs"/>
              </a:rPr>
              <a:t>ДВИНСКОЕ </a:t>
            </a:r>
          </a:p>
          <a:p>
            <a:pPr algn="ctr">
              <a:defRPr/>
            </a:pPr>
            <a:r>
              <a:rPr lang="ru-RU" sz="1600" b="0" kern="0" dirty="0" smtClean="0">
                <a:latin typeface="+mj-lt"/>
                <a:ea typeface="+mj-ea"/>
                <a:cs typeface="+mj-cs"/>
              </a:rPr>
              <a:t> муниципальное образование </a:t>
            </a:r>
            <a:endParaRPr lang="ru-RU" sz="1600" b="0" kern="0" dirty="0">
              <a:latin typeface="+mj-lt"/>
              <a:ea typeface="+mj-ea"/>
              <a:cs typeface="+mj-cs"/>
            </a:endParaRPr>
          </a:p>
        </p:txBody>
      </p:sp>
      <p:sp>
        <p:nvSpPr>
          <p:cNvPr id="14" name="Rectangle 3"/>
          <p:cNvSpPr txBox="1">
            <a:spLocks noChangeArrowheads="1"/>
          </p:cNvSpPr>
          <p:nvPr/>
        </p:nvSpPr>
        <p:spPr bwMode="auto">
          <a:xfrm>
            <a:off x="6794500" y="1231900"/>
            <a:ext cx="2595960" cy="914400"/>
          </a:xfrm>
          <a:prstGeom prst="rect">
            <a:avLst/>
          </a:prstGeom>
          <a:noFill/>
          <a:ln w="9525">
            <a:noFill/>
            <a:miter lim="800000"/>
            <a:headEnd/>
            <a:tailEnd/>
          </a:ln>
        </p:spPr>
        <p:txBody>
          <a:bodyPr anchor="ctr"/>
          <a:lstStyle/>
          <a:p>
            <a:pPr algn="ctr">
              <a:defRPr/>
            </a:pPr>
            <a:r>
              <a:rPr lang="ru-RU" sz="1400" b="0" kern="0" dirty="0" smtClean="0">
                <a:latin typeface="+mj-lt"/>
                <a:ea typeface="+mj-ea"/>
                <a:cs typeface="+mj-cs"/>
              </a:rPr>
              <a:t>Холмогорский</a:t>
            </a:r>
          </a:p>
          <a:p>
            <a:pPr algn="ctr">
              <a:defRPr/>
            </a:pPr>
            <a:r>
              <a:rPr lang="ru-RU" sz="1400" b="0" kern="0" dirty="0" smtClean="0">
                <a:latin typeface="+mj-lt"/>
                <a:ea typeface="+mj-ea"/>
                <a:cs typeface="+mj-cs"/>
              </a:rPr>
              <a:t>муниципальный район Архангельской области</a:t>
            </a:r>
            <a:endParaRPr lang="ru-RU" sz="1400" b="0" kern="0" dirty="0">
              <a:latin typeface="+mj-lt"/>
              <a:ea typeface="+mj-ea"/>
              <a:cs typeface="+mj-cs"/>
            </a:endParaRPr>
          </a:p>
        </p:txBody>
      </p:sp>
      <p:sp>
        <p:nvSpPr>
          <p:cNvPr id="15" name="Rectangle 3"/>
          <p:cNvSpPr txBox="1">
            <a:spLocks noChangeArrowheads="1"/>
          </p:cNvSpPr>
          <p:nvPr/>
        </p:nvSpPr>
        <p:spPr bwMode="auto">
          <a:xfrm>
            <a:off x="4581921" y="1358900"/>
            <a:ext cx="2359819" cy="787400"/>
          </a:xfrm>
          <a:prstGeom prst="rect">
            <a:avLst/>
          </a:prstGeom>
          <a:noFill/>
          <a:ln w="9525">
            <a:noFill/>
            <a:miter lim="800000"/>
            <a:headEnd/>
            <a:tailEnd/>
          </a:ln>
        </p:spPr>
        <p:txBody>
          <a:bodyPr anchor="ctr"/>
          <a:lstStyle/>
          <a:p>
            <a:pPr algn="ctr">
              <a:defRPr/>
            </a:pPr>
            <a:r>
              <a:rPr lang="ru-RU" sz="1400" b="0" kern="0" dirty="0" err="1" smtClean="0">
                <a:latin typeface="+mj-lt"/>
                <a:ea typeface="+mj-ea"/>
                <a:cs typeface="+mj-cs"/>
              </a:rPr>
              <a:t>Верхнетоемский</a:t>
            </a:r>
            <a:r>
              <a:rPr lang="ru-RU" sz="1400" b="0" kern="0" dirty="0" smtClean="0">
                <a:latin typeface="+mj-lt"/>
                <a:ea typeface="+mj-ea"/>
                <a:cs typeface="+mj-cs"/>
              </a:rPr>
              <a:t> </a:t>
            </a:r>
          </a:p>
          <a:p>
            <a:pPr algn="ctr">
              <a:defRPr/>
            </a:pPr>
            <a:r>
              <a:rPr lang="ru-RU" sz="1400" b="0" kern="0" dirty="0" smtClean="0">
                <a:latin typeface="+mj-lt"/>
                <a:ea typeface="+mj-ea"/>
                <a:cs typeface="+mj-cs"/>
              </a:rPr>
              <a:t>муниципальный район Архангельской области</a:t>
            </a:r>
            <a:endParaRPr lang="ru-RU" sz="1400" b="0" kern="0" dirty="0">
              <a:latin typeface="+mj-lt"/>
              <a:ea typeface="+mj-ea"/>
              <a:cs typeface="+mj-cs"/>
            </a:endParaRPr>
          </a:p>
        </p:txBody>
      </p:sp>
      <p:sp>
        <p:nvSpPr>
          <p:cNvPr id="16" name="Rectangle 3"/>
          <p:cNvSpPr txBox="1">
            <a:spLocks noChangeArrowheads="1"/>
          </p:cNvSpPr>
          <p:nvPr/>
        </p:nvSpPr>
        <p:spPr bwMode="auto">
          <a:xfrm>
            <a:off x="5545632" y="2362200"/>
            <a:ext cx="2979342" cy="787400"/>
          </a:xfrm>
          <a:prstGeom prst="rect">
            <a:avLst/>
          </a:prstGeom>
          <a:noFill/>
          <a:ln w="9525">
            <a:noFill/>
            <a:miter lim="800000"/>
            <a:headEnd/>
            <a:tailEnd/>
          </a:ln>
        </p:spPr>
        <p:txBody>
          <a:bodyPr anchor="ctr"/>
          <a:lstStyle/>
          <a:p>
            <a:pPr algn="ctr">
              <a:defRPr/>
            </a:pPr>
            <a:r>
              <a:rPr lang="ru-RU" sz="1600" b="0" kern="0" dirty="0" smtClean="0">
                <a:latin typeface="+mj-lt"/>
                <a:ea typeface="+mj-ea"/>
                <a:cs typeface="+mj-cs"/>
              </a:rPr>
              <a:t>НИКОЛЬСКОЕ муниципальное образование </a:t>
            </a:r>
            <a:endParaRPr lang="ru-RU" sz="1600" b="0" kern="0" dirty="0">
              <a:latin typeface="+mj-lt"/>
              <a:ea typeface="+mj-ea"/>
              <a:cs typeface="+mj-cs"/>
            </a:endParaRPr>
          </a:p>
        </p:txBody>
      </p:sp>
      <p:sp>
        <p:nvSpPr>
          <p:cNvPr id="17" name="Rectangle 3"/>
          <p:cNvSpPr txBox="1">
            <a:spLocks noChangeArrowheads="1"/>
          </p:cNvSpPr>
          <p:nvPr/>
        </p:nvSpPr>
        <p:spPr bwMode="auto">
          <a:xfrm>
            <a:off x="804940" y="2289154"/>
            <a:ext cx="2979342" cy="787400"/>
          </a:xfrm>
          <a:prstGeom prst="rect">
            <a:avLst/>
          </a:prstGeom>
          <a:noFill/>
          <a:ln w="9525">
            <a:noFill/>
            <a:miter lim="800000"/>
            <a:headEnd/>
            <a:tailEnd/>
          </a:ln>
        </p:spPr>
        <p:txBody>
          <a:bodyPr anchor="ctr"/>
          <a:lstStyle/>
          <a:p>
            <a:pPr algn="ctr">
              <a:defRPr/>
            </a:pPr>
            <a:r>
              <a:rPr lang="ru-RU" sz="1600" b="0" kern="0" dirty="0" smtClean="0">
                <a:latin typeface="+mj-lt"/>
                <a:ea typeface="+mj-ea"/>
                <a:cs typeface="+mj-cs"/>
              </a:rPr>
              <a:t>ПАВЛОВСКОЕ муниципальное образование </a:t>
            </a:r>
            <a:endParaRPr lang="ru-RU" sz="1600" b="0" kern="0" dirty="0">
              <a:latin typeface="+mj-lt"/>
              <a:ea typeface="+mj-ea"/>
              <a:cs typeface="+mj-cs"/>
            </a:endParaRPr>
          </a:p>
        </p:txBody>
      </p:sp>
      <p:sp>
        <p:nvSpPr>
          <p:cNvPr id="18" name="Rectangle 3"/>
          <p:cNvSpPr txBox="1">
            <a:spLocks noChangeArrowheads="1"/>
          </p:cNvSpPr>
          <p:nvPr/>
        </p:nvSpPr>
        <p:spPr bwMode="auto">
          <a:xfrm>
            <a:off x="-228600" y="3289300"/>
            <a:ext cx="2808089" cy="787400"/>
          </a:xfrm>
          <a:prstGeom prst="rect">
            <a:avLst/>
          </a:prstGeom>
          <a:noFill/>
          <a:ln w="9525">
            <a:noFill/>
            <a:miter lim="800000"/>
            <a:headEnd/>
            <a:tailEnd/>
          </a:ln>
        </p:spPr>
        <p:txBody>
          <a:bodyPr anchor="ctr"/>
          <a:lstStyle/>
          <a:p>
            <a:pPr algn="ctr">
              <a:defRPr/>
            </a:pPr>
            <a:r>
              <a:rPr lang="ru-RU" sz="1400" b="0" kern="0" dirty="0" err="1" smtClean="0">
                <a:latin typeface="+mj-lt"/>
                <a:ea typeface="+mj-ea"/>
                <a:cs typeface="+mj-cs"/>
              </a:rPr>
              <a:t>Каргопольский</a:t>
            </a:r>
            <a:endParaRPr lang="ru-RU" sz="1400" b="0" kern="0" dirty="0" smtClean="0">
              <a:latin typeface="+mj-lt"/>
              <a:ea typeface="+mj-ea"/>
              <a:cs typeface="+mj-cs"/>
            </a:endParaRPr>
          </a:p>
          <a:p>
            <a:pPr algn="ctr">
              <a:defRPr/>
            </a:pPr>
            <a:r>
              <a:rPr lang="ru-RU" sz="1400" b="0" kern="0" dirty="0" smtClean="0">
                <a:latin typeface="+mj-lt"/>
                <a:ea typeface="+mj-ea"/>
                <a:cs typeface="+mj-cs"/>
              </a:rPr>
              <a:t>муниципальный район Архангельской области</a:t>
            </a:r>
            <a:endParaRPr lang="ru-RU" sz="1400" b="0" kern="0" dirty="0">
              <a:latin typeface="+mj-lt"/>
              <a:ea typeface="+mj-ea"/>
              <a:cs typeface="+mj-cs"/>
            </a:endParaRPr>
          </a:p>
        </p:txBody>
      </p:sp>
      <p:sp>
        <p:nvSpPr>
          <p:cNvPr id="19" name="Rectangle 3"/>
          <p:cNvSpPr txBox="1">
            <a:spLocks noChangeArrowheads="1"/>
          </p:cNvSpPr>
          <p:nvPr/>
        </p:nvSpPr>
        <p:spPr bwMode="auto">
          <a:xfrm>
            <a:off x="2170081" y="3289300"/>
            <a:ext cx="2516084" cy="787400"/>
          </a:xfrm>
          <a:prstGeom prst="rect">
            <a:avLst/>
          </a:prstGeom>
          <a:noFill/>
          <a:ln w="9525">
            <a:noFill/>
            <a:miter lim="800000"/>
            <a:headEnd/>
            <a:tailEnd/>
          </a:ln>
        </p:spPr>
        <p:txBody>
          <a:bodyPr anchor="ctr"/>
          <a:lstStyle/>
          <a:p>
            <a:pPr algn="ctr">
              <a:defRPr/>
            </a:pPr>
            <a:r>
              <a:rPr lang="ru-RU" sz="1400" b="0" kern="0" dirty="0" err="1">
                <a:latin typeface="+mj-lt"/>
                <a:ea typeface="+mj-ea"/>
                <a:cs typeface="+mj-cs"/>
              </a:rPr>
              <a:t>В</a:t>
            </a:r>
            <a:r>
              <a:rPr lang="ru-RU" sz="1400" b="0" kern="0" dirty="0" err="1" smtClean="0">
                <a:latin typeface="+mj-lt"/>
                <a:ea typeface="+mj-ea"/>
                <a:cs typeface="+mj-cs"/>
              </a:rPr>
              <a:t>илегодский</a:t>
            </a:r>
            <a:r>
              <a:rPr lang="ru-RU" sz="1400" b="0" kern="0" dirty="0" smtClean="0">
                <a:latin typeface="+mj-lt"/>
                <a:ea typeface="+mj-ea"/>
                <a:cs typeface="+mj-cs"/>
              </a:rPr>
              <a:t> </a:t>
            </a:r>
          </a:p>
          <a:p>
            <a:pPr algn="ctr">
              <a:defRPr/>
            </a:pPr>
            <a:r>
              <a:rPr lang="ru-RU" sz="1400" b="0" kern="0" dirty="0" smtClean="0">
                <a:latin typeface="+mj-lt"/>
                <a:ea typeface="+mj-ea"/>
                <a:cs typeface="+mj-cs"/>
              </a:rPr>
              <a:t>муниципальный район Архангельской области</a:t>
            </a:r>
            <a:endParaRPr lang="ru-RU" sz="1400" b="0" kern="0" dirty="0">
              <a:latin typeface="+mj-lt"/>
              <a:ea typeface="+mj-ea"/>
              <a:cs typeface="+mj-cs"/>
            </a:endParaRPr>
          </a:p>
        </p:txBody>
      </p:sp>
      <p:sp>
        <p:nvSpPr>
          <p:cNvPr id="20" name="Rectangle 3"/>
          <p:cNvSpPr txBox="1">
            <a:spLocks noChangeArrowheads="1"/>
          </p:cNvSpPr>
          <p:nvPr/>
        </p:nvSpPr>
        <p:spPr bwMode="auto">
          <a:xfrm>
            <a:off x="6688435" y="3289300"/>
            <a:ext cx="2808089" cy="787400"/>
          </a:xfrm>
          <a:prstGeom prst="rect">
            <a:avLst/>
          </a:prstGeom>
          <a:noFill/>
          <a:ln w="9525">
            <a:noFill/>
            <a:miter lim="800000"/>
            <a:headEnd/>
            <a:tailEnd/>
          </a:ln>
        </p:spPr>
        <p:txBody>
          <a:bodyPr anchor="ctr"/>
          <a:lstStyle/>
          <a:p>
            <a:pPr algn="ctr">
              <a:defRPr/>
            </a:pPr>
            <a:r>
              <a:rPr lang="ru-RU" sz="1400" b="0" kern="0" dirty="0" err="1" smtClean="0">
                <a:latin typeface="+mj-lt"/>
                <a:ea typeface="+mj-ea"/>
                <a:cs typeface="+mj-cs"/>
              </a:rPr>
              <a:t>Вилегодский</a:t>
            </a:r>
            <a:r>
              <a:rPr lang="ru-RU" sz="1400" b="0" kern="0" dirty="0" smtClean="0">
                <a:latin typeface="+mj-lt"/>
                <a:ea typeface="+mj-ea"/>
                <a:cs typeface="+mj-cs"/>
              </a:rPr>
              <a:t> </a:t>
            </a:r>
          </a:p>
          <a:p>
            <a:pPr algn="ctr">
              <a:defRPr/>
            </a:pPr>
            <a:r>
              <a:rPr lang="ru-RU" sz="1400" b="0" kern="0" dirty="0" smtClean="0">
                <a:latin typeface="+mj-lt"/>
                <a:ea typeface="+mj-ea"/>
                <a:cs typeface="+mj-cs"/>
              </a:rPr>
              <a:t>муниципальный район Архангельской области</a:t>
            </a:r>
            <a:endParaRPr lang="ru-RU" sz="1400" b="0" kern="0" dirty="0">
              <a:latin typeface="+mj-lt"/>
              <a:ea typeface="+mj-ea"/>
              <a:cs typeface="+mj-cs"/>
            </a:endParaRPr>
          </a:p>
        </p:txBody>
      </p:sp>
      <p:sp>
        <p:nvSpPr>
          <p:cNvPr id="21" name="Rectangle 3"/>
          <p:cNvSpPr txBox="1">
            <a:spLocks noChangeArrowheads="1"/>
          </p:cNvSpPr>
          <p:nvPr/>
        </p:nvSpPr>
        <p:spPr bwMode="auto">
          <a:xfrm>
            <a:off x="4357785" y="3289300"/>
            <a:ext cx="2808089" cy="787400"/>
          </a:xfrm>
          <a:prstGeom prst="rect">
            <a:avLst/>
          </a:prstGeom>
          <a:noFill/>
          <a:ln w="9525">
            <a:noFill/>
            <a:miter lim="800000"/>
            <a:headEnd/>
            <a:tailEnd/>
          </a:ln>
        </p:spPr>
        <p:txBody>
          <a:bodyPr anchor="ctr"/>
          <a:lstStyle/>
          <a:p>
            <a:pPr algn="ctr">
              <a:defRPr/>
            </a:pPr>
            <a:r>
              <a:rPr lang="ru-RU" sz="1400" b="0" kern="0" dirty="0" smtClean="0">
                <a:latin typeface="+mj-lt"/>
                <a:ea typeface="+mj-ea"/>
                <a:cs typeface="+mj-cs"/>
              </a:rPr>
              <a:t>Шенкурский </a:t>
            </a:r>
          </a:p>
          <a:p>
            <a:pPr algn="ctr">
              <a:defRPr/>
            </a:pPr>
            <a:r>
              <a:rPr lang="ru-RU" sz="1400" b="0" kern="0" dirty="0" smtClean="0">
                <a:latin typeface="+mj-lt"/>
                <a:ea typeface="+mj-ea"/>
                <a:cs typeface="+mj-cs"/>
              </a:rPr>
              <a:t>муниципальный район Архангельской области</a:t>
            </a:r>
            <a:endParaRPr lang="ru-RU" sz="1400" b="0" kern="0" dirty="0">
              <a:latin typeface="+mj-lt"/>
              <a:ea typeface="+mj-ea"/>
              <a:cs typeface="+mj-cs"/>
            </a:endParaRPr>
          </a:p>
        </p:txBody>
      </p:sp>
      <p:sp>
        <p:nvSpPr>
          <p:cNvPr id="2" name="Стрелка вниз 1"/>
          <p:cNvSpPr/>
          <p:nvPr/>
        </p:nvSpPr>
        <p:spPr bwMode="auto">
          <a:xfrm rot="2167307">
            <a:off x="1496292" y="1105824"/>
            <a:ext cx="290944" cy="336665"/>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2" name="Стрелка вниз 21"/>
          <p:cNvSpPr/>
          <p:nvPr/>
        </p:nvSpPr>
        <p:spPr bwMode="auto">
          <a:xfrm rot="19376952">
            <a:off x="2581399" y="1101668"/>
            <a:ext cx="290944" cy="336665"/>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3" name="Стрелка вниз 22"/>
          <p:cNvSpPr/>
          <p:nvPr/>
        </p:nvSpPr>
        <p:spPr bwMode="auto">
          <a:xfrm rot="2167307">
            <a:off x="5952979" y="1044516"/>
            <a:ext cx="290944" cy="336665"/>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4" name="Стрелка вниз 23"/>
          <p:cNvSpPr/>
          <p:nvPr/>
        </p:nvSpPr>
        <p:spPr bwMode="auto">
          <a:xfrm rot="19376952">
            <a:off x="7568651" y="1044784"/>
            <a:ext cx="290944" cy="336665"/>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5" name="Стрелка вниз 24"/>
          <p:cNvSpPr/>
          <p:nvPr/>
        </p:nvSpPr>
        <p:spPr bwMode="auto">
          <a:xfrm rot="19376952">
            <a:off x="2945759" y="2981267"/>
            <a:ext cx="290944" cy="336665"/>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6" name="Стрелка вниз 25"/>
          <p:cNvSpPr/>
          <p:nvPr/>
        </p:nvSpPr>
        <p:spPr bwMode="auto">
          <a:xfrm rot="19376952">
            <a:off x="7543423" y="3060816"/>
            <a:ext cx="290944" cy="336665"/>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8" name="Стрелка вниз 27"/>
          <p:cNvSpPr/>
          <p:nvPr/>
        </p:nvSpPr>
        <p:spPr bwMode="auto">
          <a:xfrm rot="2167307">
            <a:off x="1308189" y="3026925"/>
            <a:ext cx="290944" cy="336665"/>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
        <p:nvSpPr>
          <p:cNvPr id="29" name="Стрелка вниз 28"/>
          <p:cNvSpPr/>
          <p:nvPr/>
        </p:nvSpPr>
        <p:spPr bwMode="auto">
          <a:xfrm rot="2167307">
            <a:off x="6037490" y="3026925"/>
            <a:ext cx="290944" cy="336665"/>
          </a:xfrm>
          <a:prstGeom prst="downArrow">
            <a:avLst/>
          </a:prstGeom>
          <a:solidFill>
            <a:schemeClr val="accent1"/>
          </a:solidFill>
          <a:ln w="28575" cap="flat" cmpd="sng" algn="ctr">
            <a:solidFill>
              <a:schemeClr val="tx1"/>
            </a:solidFill>
            <a:prstDash val="solid"/>
            <a:round/>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397573403"/>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Муниципальная служба-(обновленный 01.10.10)">
  <a:themeElements>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triangl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0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triangl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2000" b="1" i="0" u="none" strike="noStrike" cap="none" normalizeH="0" baseline="0" smtClean="0">
            <a:ln>
              <a:noFill/>
            </a:ln>
            <a:solidFill>
              <a:schemeClr val="bg2"/>
            </a:solidFill>
            <a:effectLst/>
            <a:latin typeface="Arial"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4995</TotalTime>
  <Words>4133</Words>
  <Application>Microsoft Office PowerPoint</Application>
  <PresentationFormat>Экран (4:3)</PresentationFormat>
  <Paragraphs>581</Paragraphs>
  <Slides>79</Slides>
  <Notes>35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79</vt:i4>
      </vt:variant>
    </vt:vector>
  </HeadingPairs>
  <TitlesOfParts>
    <vt:vector size="81" baseType="lpstr">
      <vt:lpstr>Муниципальная служба-(обновленный 01.10.10)</vt:lpstr>
      <vt:lpstr>Acrobat Document</vt:lpstr>
      <vt:lpstr>Юридическая техники  при подготовке муниципальных правовых актов</vt:lpstr>
      <vt:lpstr>Оформление муниципальных правовых актов</vt:lpstr>
      <vt:lpstr> Оформление муниципальных  правовых актов </vt:lpstr>
      <vt:lpstr>Закрепление правил оформления  муниципальных правовых актов</vt:lpstr>
      <vt:lpstr>Презентация PowerPoint</vt:lpstr>
      <vt:lpstr>Наименование муниципального образования </vt:lpstr>
      <vt:lpstr>Наименование муниципального образования </vt:lpstr>
      <vt:lpstr>Презентация PowerPoint</vt:lpstr>
      <vt:lpstr>Презентация PowerPoint</vt:lpstr>
      <vt:lpstr> </vt:lpstr>
      <vt:lpstr>   ОФОРМЛЕНИЕ ПРОЕКТА ПРАВОВОГО АКТА  Шрифт, поля, нумерация страниц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lpstr> Оформление муниципальных нормативных правовых актов </vt:lpstr>
      <vt:lpstr>  Пример использования в муниципальном акте лингвистических  конструкций, отличных от формулировок, предусмотренных федеральным законодательством.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Презентация PowerPoint</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Презентация PowerPoint</vt:lpstr>
      <vt:lpstr> Оформление муниципальных нормативных правовых актов </vt:lpstr>
      <vt:lpstr> Оформление муниципальных нормативных правовых актов </vt:lpstr>
      <vt:lpstr> Оформление муниципальных нормативных правовых актов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Оформление муниципальных нормативных правовых актов </vt:lpstr>
      <vt:lpstr> Оформление муниципальных нормативных правовых актов </vt:lpstr>
      <vt:lpstr> Возможные нарушения правил юридической техники  </vt:lpstr>
      <vt:lpstr> Возможные нарушения правил юридической техники  </vt:lpstr>
      <vt:lpstr> Возможные нарушения правил юридической техники  </vt:lpstr>
      <vt:lpstr> Возможные нарушения правил юридической техники  </vt:lpstr>
      <vt:lpstr> Возможные нарушения правил юридической техники  </vt:lpstr>
      <vt:lpstr>1. Принятие муниципального нормативного правового акта  по вопросам, относящимся к компетенции органов государственной власти или органов местного самоуправления иного уровня  Принятие представительным органом муниципального образования порядка управления многоквартирным домом, все помещения в котором находятся в муниципальной собственности   Принятие Порядка получения муниципальными служащими администрации муниципального образования разрешения на участие на безвозмездной основе в управлении некоммерческими организациями   Утверждение постановлением администрации муниципального образования особенностей сжигания мусора, вывозимого из населенных пунктов, вводится запрет на выжигание хвороста, лесной подстилки, сухой травы и других лесных горючих материалов на земельных участках, непосредственно примыкающих к лесам, защитным и лесным насаждениям и не отделенных противопожарной минерализованной полосой </vt:lpstr>
      <vt:lpstr>Утверждение постановлением администрации муниципального образования Положения о проверке достоверности и полноты сведений о доходах, об имуществе и обязательствах имущественного характера, представляемых гражданами, претендующими на замещение должностей муниципальной службы, и муниципальными служащими, и соблюдения муниципальными служащими требований к служебному поведению в муниципальном образовании   Утверждение муниципальным правовым актом порядка осуществления внутреннего финансового контроля и внутреннего финансового аудита главными распорядителями средств бюджета муниципального образования, главными администраторами доходов бюджета муниципального образования, главными администраторами источников финансирования дефицита бюджета муниципального образования</vt:lpstr>
      <vt:lpstr>Утверждение муниципальным правовым актом Порядка формирования, утверждения и ведения планов закупок для обеспечения нужд муниципального образования  Утверждение постановлением администрации муниципального образования порядка осуществления контроля за соблюдением Федерального закона от 5 апреля 2013 г. № 44-ФЗ «О контрактной системе в сфере закупок товаров, работ, услуг для обеспечения государственных и муниципальных нужд» органами внутреннего муниципального финансового контроля  Утверждение муниципальным правовым актом порядка организации аттракционов с использованием животных на территории муниципального образования   Определение муниципальным правовым актом порядка предоставления гражданам другого благоустроенного жилого помещения в связи с выселением из дома жилищного фонда муниципального образования, признанного аварийным и подлежащим реконструкции или сносу </vt:lpstr>
      <vt:lpstr>Определение муниципальным правовым актом порядка выкупа жилых помещений у собственников жилых помещений аварийного жилищного фонда, предоставления данным гражданам жилых помещений при изъятии земельного участка для муниципальных нужд   Утверждение представительным органом муниципального образования устава территориального общественного самоуправления </vt:lpstr>
      <vt:lpstr>2. Принятие муниципального нормативного правового акта органом местного самоуправления, который не обладает полномочиями по его принятию  Формирование состава административной комиссии муниципального образования представительным органом муниципального образования   Создание административной комиссии муниципального образования постановлением администрации муниципального образования   Утверждение постановлением администрации муниципального образования порядка поступления и использования безнадзорных животных, принятых в муниципальную собственность муниципального образования  </vt:lpstr>
      <vt:lpstr>Утверждение отчета об исполнении бюджета муниципального образования за квартал, первое полугодие постановлением главы муниципального образования </vt:lpstr>
      <vt:lpstr>3. Несоответствие муниципального нормативного правового акта или его части нормативному правовому акту, имеющему большую юридическую силу  Определение налоговых ставок по налогу на имущество физических лиц в отношении хозяйственных строений или сооружений, площадь каждого из которых не превышает 50 квадратных метров, и которые расположены на земельных участках, предоставленных для дачного хозяйства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kuzmenko</dc:creator>
  <cp:lastModifiedBy>Правовой департамент</cp:lastModifiedBy>
  <cp:revision>234</cp:revision>
  <dcterms:created xsi:type="dcterms:W3CDTF">2011-02-25T09:50:49Z</dcterms:created>
  <dcterms:modified xsi:type="dcterms:W3CDTF">2021-04-06T10:06:57Z</dcterms:modified>
</cp:coreProperties>
</file>